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0" r:id="rId2"/>
    <p:sldId id="267" r:id="rId3"/>
    <p:sldId id="283" r:id="rId4"/>
    <p:sldId id="281" r:id="rId5"/>
    <p:sldId id="284" r:id="rId6"/>
    <p:sldId id="274" r:id="rId7"/>
    <p:sldId id="285" r:id="rId8"/>
    <p:sldId id="346" r:id="rId9"/>
    <p:sldId id="347" r:id="rId10"/>
    <p:sldId id="348" r:id="rId11"/>
    <p:sldId id="350" r:id="rId12"/>
    <p:sldId id="272" r:id="rId13"/>
    <p:sldId id="286" r:id="rId14"/>
    <p:sldId id="336" r:id="rId15"/>
    <p:sldId id="316" r:id="rId16"/>
    <p:sldId id="325" r:id="rId17"/>
    <p:sldId id="351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9900"/>
    <a:srgbClr val="FF33CC"/>
    <a:srgbClr val="FFFF66"/>
    <a:srgbClr val="EAEAEA"/>
    <a:srgbClr val="CCFFCC"/>
    <a:srgbClr val="FFFF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13" autoAdjust="0"/>
    <p:restoredTop sz="99827" autoAdjust="0"/>
  </p:normalViewPr>
  <p:slideViewPr>
    <p:cSldViewPr>
      <p:cViewPr varScale="1">
        <p:scale>
          <a:sx n="79" d="100"/>
          <a:sy n="79" d="100"/>
        </p:scale>
        <p:origin x="-9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endParaRPr lang="en-US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B5551FF3-B993-4370-A6E2-0C8C11C3CD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51FF3-B993-4370-A6E2-0C8C11C3CD8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51FF3-B993-4370-A6E2-0C8C11C3CD8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51FF3-B993-4370-A6E2-0C8C11C3CD8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51FF3-B993-4370-A6E2-0C8C11C3CD8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51FF3-B993-4370-A6E2-0C8C11C3CD8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51FF3-B993-4370-A6E2-0C8C11C3CD8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51FF3-B993-4370-A6E2-0C8C11C3CD8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51FF3-B993-4370-A6E2-0C8C11C3CD8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51FF3-B993-4370-A6E2-0C8C11C3CD8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51FF3-B993-4370-A6E2-0C8C11C3CD8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0BC78-B4E8-44E0-87D2-CB5DB214B11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2D2A6-A5DF-4984-93E6-18E0D59738D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8E4E2-94B8-4234-860F-752582B6CE1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CBCC69-7FFE-40B8-B25D-7241C13F346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04912-D71D-45AC-92FC-9A63D0BACD7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65C1E-7B6A-415F-BA2C-64E01BC7BA7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1A1A8-9988-4FB6-BBA3-4EFE9CC871A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812A5-DE29-4015-9351-EB103CF20BA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AB804-9EE7-40B2-9EBD-476A7095B6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4C1F3-E1AF-46E7-9D48-56ADA0927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35E8F-3038-4CD6-9363-432527C792F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24880-8A4F-4299-8C04-B40F0030A39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fld id="{DA1530CE-C574-45FA-915B-27A5DE33E086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anlafuar@gmail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ajama@acelerate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571868" y="1714488"/>
            <a:ext cx="5322888" cy="15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BO" sz="3600" u="none" dirty="0" smtClean="0">
                <a:solidFill>
                  <a:schemeClr val="bg1"/>
                </a:solidFill>
                <a:latin typeface="Haettenschweiler" pitchFamily="34" charset="0"/>
              </a:rPr>
              <a:t>CHALLENGES AND OPPORTUNITIES FOR THE FAIR TRADE PROJECT IN GOLD: COTAPATA MINING COOPERATIVE</a:t>
            </a:r>
            <a:endParaRPr lang="es-ES" sz="3600" u="none" dirty="0">
              <a:solidFill>
                <a:schemeClr val="bg1"/>
              </a:solidFill>
              <a:latin typeface="Haettenschweiler" pitchFamily="34" charset="0"/>
            </a:endParaRPr>
          </a:p>
        </p:txBody>
      </p:sp>
      <p:sp>
        <p:nvSpPr>
          <p:cNvPr id="71701" name="Rectangle 21"/>
          <p:cNvSpPr>
            <a:spLocks noChangeArrowheads="1"/>
          </p:cNvSpPr>
          <p:nvPr/>
        </p:nvSpPr>
        <p:spPr bwMode="auto">
          <a:xfrm flipV="1">
            <a:off x="4419600" y="4619626"/>
            <a:ext cx="45815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anchor="ctr"/>
          <a:lstStyle/>
          <a:p>
            <a:r>
              <a:rPr lang="en-US" sz="2400" u="none" dirty="0" smtClean="0">
                <a:solidFill>
                  <a:srgbClr val="FF9933"/>
                </a:solidFill>
                <a:latin typeface="Haettenschweiler" pitchFamily="34" charset="0"/>
              </a:rPr>
              <a:t>Seventh annual meeting CASM - Mongolia</a:t>
            </a:r>
            <a:endParaRPr lang="en-US" sz="2400" u="none" dirty="0">
              <a:solidFill>
                <a:srgbClr val="FF9933"/>
              </a:solidFill>
              <a:latin typeface="Haettenschweiler" pitchFamily="34" charset="0"/>
            </a:endParaRPr>
          </a:p>
        </p:txBody>
      </p:sp>
      <p:sp>
        <p:nvSpPr>
          <p:cNvPr id="71702" name="Rectangle 22"/>
          <p:cNvSpPr>
            <a:spLocks noChangeArrowheads="1"/>
          </p:cNvSpPr>
          <p:nvPr/>
        </p:nvSpPr>
        <p:spPr bwMode="auto">
          <a:xfrm>
            <a:off x="6664326" y="63501"/>
            <a:ext cx="25939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s-ES" sz="2000" u="none" dirty="0">
              <a:solidFill>
                <a:srgbClr val="DDDDDD"/>
              </a:solidFill>
              <a:latin typeface="Haettenschweiler" pitchFamily="34" charset="0"/>
            </a:endParaRPr>
          </a:p>
        </p:txBody>
      </p:sp>
      <p:grpSp>
        <p:nvGrpSpPr>
          <p:cNvPr id="71711" name="Group 31"/>
          <p:cNvGrpSpPr>
            <a:grpSpLocks/>
          </p:cNvGrpSpPr>
          <p:nvPr/>
        </p:nvGrpSpPr>
        <p:grpSpPr bwMode="auto">
          <a:xfrm>
            <a:off x="2" y="357166"/>
            <a:ext cx="3025775" cy="5905500"/>
            <a:chOff x="158" y="-335"/>
            <a:chExt cx="1906" cy="3720"/>
          </a:xfrm>
        </p:grpSpPr>
        <p:sp>
          <p:nvSpPr>
            <p:cNvPr id="71712" name="AutoShape 32"/>
            <p:cNvSpPr>
              <a:spLocks noChangeArrowheads="1"/>
            </p:cNvSpPr>
            <p:nvPr/>
          </p:nvSpPr>
          <p:spPr bwMode="auto">
            <a:xfrm>
              <a:off x="158" y="-335"/>
              <a:ext cx="1906" cy="372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71713" name="Picture 33" descr="ALFILO"/>
            <p:cNvPicPr>
              <a:picLocks noChangeAspect="1" noChangeArrowheads="1"/>
            </p:cNvPicPr>
            <p:nvPr/>
          </p:nvPicPr>
          <p:blipFill>
            <a:blip r:embed="rId4"/>
            <a:srcRect l="15990"/>
            <a:stretch>
              <a:fillRect/>
            </a:stretch>
          </p:blipFill>
          <p:spPr bwMode="auto">
            <a:xfrm>
              <a:off x="294" y="981"/>
              <a:ext cx="1651" cy="2090"/>
            </a:xfrm>
            <a:prstGeom prst="rect">
              <a:avLst/>
            </a:prstGeom>
            <a:noFill/>
          </p:spPr>
        </p:pic>
      </p:grpSp>
      <p:sp>
        <p:nvSpPr>
          <p:cNvPr id="71714" name="Text Box 34"/>
          <p:cNvSpPr txBox="1">
            <a:spLocks noChangeArrowheads="1"/>
          </p:cNvSpPr>
          <p:nvPr/>
        </p:nvSpPr>
        <p:spPr bwMode="auto">
          <a:xfrm>
            <a:off x="228601" y="663576"/>
            <a:ext cx="16145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u="none" dirty="0" smtClean="0">
                <a:solidFill>
                  <a:srgbClr val="FFCC66"/>
                </a:solidFill>
                <a:latin typeface="Haettenschweiler" pitchFamily="34" charset="0"/>
              </a:rPr>
              <a:t>Daniel Lafuente</a:t>
            </a:r>
            <a:endParaRPr lang="es-ES" sz="2400" u="none" dirty="0">
              <a:solidFill>
                <a:srgbClr val="FFCC66"/>
              </a:solidFill>
              <a:latin typeface="Haettenschweiler" pitchFamily="34" charset="0"/>
            </a:endParaRPr>
          </a:p>
        </p:txBody>
      </p:sp>
      <p:sp>
        <p:nvSpPr>
          <p:cNvPr id="71715" name="Text Box 35"/>
          <p:cNvSpPr txBox="1">
            <a:spLocks noChangeArrowheads="1"/>
          </p:cNvSpPr>
          <p:nvPr/>
        </p:nvSpPr>
        <p:spPr bwMode="auto">
          <a:xfrm>
            <a:off x="228600" y="990600"/>
            <a:ext cx="258154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s-ES" sz="2200" b="1" u="none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s-ES" sz="2200" b="1" u="none" dirty="0" smtClean="0">
                <a:solidFill>
                  <a:schemeClr val="bg1"/>
                </a:solidFill>
                <a:latin typeface="Arial Narrow" pitchFamily="34" charset="0"/>
              </a:rPr>
              <a:t>Cumbre del </a:t>
            </a:r>
            <a:r>
              <a:rPr lang="es-ES" sz="2200" b="1" u="none" dirty="0" err="1" smtClean="0">
                <a:solidFill>
                  <a:schemeClr val="bg1"/>
                </a:solidFill>
                <a:latin typeface="Arial Narrow" pitchFamily="34" charset="0"/>
              </a:rPr>
              <a:t>Sajama</a:t>
            </a:r>
            <a:endParaRPr lang="es-ES" sz="2200" b="1" u="none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s-ES" sz="2200" b="1" u="none" dirty="0" smtClean="0">
                <a:solidFill>
                  <a:schemeClr val="bg1"/>
                </a:solidFill>
                <a:latin typeface="Arial Narrow" pitchFamily="34" charset="0"/>
              </a:rPr>
              <a:t>Bolivia – South </a:t>
            </a:r>
            <a:r>
              <a:rPr lang="es-ES" sz="2200" b="1" u="none" dirty="0" err="1" smtClean="0">
                <a:solidFill>
                  <a:schemeClr val="bg1"/>
                </a:solidFill>
                <a:latin typeface="Arial Narrow" pitchFamily="34" charset="0"/>
              </a:rPr>
              <a:t>America</a:t>
            </a:r>
            <a:endParaRPr lang="es-ES" sz="2200" b="1" u="none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26" name="Picture 2" descr="C:\Documentos de trabajo DANIEL\backup\Fotos Sajama\Visita de UK a Bolivia\DSCN03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428869"/>
            <a:ext cx="2643207" cy="33575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" fill="hold"/>
                                        <p:tgtEl>
                                          <p:spTgt spid="7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1" grpId="0" autoUpdateAnimBg="0"/>
      <p:bldP spid="71714" grpId="0" autoUpdateAnimBg="0"/>
      <p:bldP spid="7171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2" name="AutoShape 2070"/>
          <p:cNvSpPr>
            <a:spLocks noChangeArrowheads="1"/>
          </p:cNvSpPr>
          <p:nvPr/>
        </p:nvSpPr>
        <p:spPr bwMode="auto">
          <a:xfrm>
            <a:off x="-180974" y="188914"/>
            <a:ext cx="9612313" cy="287337"/>
          </a:xfrm>
          <a:prstGeom prst="roundRect">
            <a:avLst>
              <a:gd name="adj" fmla="val 50000"/>
            </a:avLst>
          </a:prstGeom>
          <a:solidFill>
            <a:schemeClr val="tx1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074"/>
          <p:cNvGrpSpPr>
            <a:grpSpLocks/>
          </p:cNvGrpSpPr>
          <p:nvPr/>
        </p:nvGrpSpPr>
        <p:grpSpPr bwMode="auto">
          <a:xfrm>
            <a:off x="207963" y="117476"/>
            <a:ext cx="4248151" cy="431800"/>
            <a:chOff x="131" y="74"/>
            <a:chExt cx="2676" cy="272"/>
          </a:xfrm>
        </p:grpSpPr>
        <p:sp>
          <p:nvSpPr>
            <p:cNvPr id="40974" name="AutoShape 2062"/>
            <p:cNvSpPr>
              <a:spLocks noChangeArrowheads="1"/>
            </p:cNvSpPr>
            <p:nvPr/>
          </p:nvSpPr>
          <p:spPr bwMode="auto">
            <a:xfrm>
              <a:off x="277" y="74"/>
              <a:ext cx="2407" cy="272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3" name="Rectangle 2061"/>
            <p:cNvSpPr>
              <a:spLocks noChangeArrowheads="1"/>
            </p:cNvSpPr>
            <p:nvPr/>
          </p:nvSpPr>
          <p:spPr bwMode="auto">
            <a:xfrm>
              <a:off x="131" y="146"/>
              <a:ext cx="267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buClr>
                  <a:srgbClr val="FF9900"/>
                </a:buClr>
                <a:buFont typeface="Wingdings" pitchFamily="2" charset="2"/>
                <a:buNone/>
              </a:pPr>
              <a:r>
                <a:rPr lang="es-ES" b="1" u="none" dirty="0" smtClean="0">
                  <a:solidFill>
                    <a:srgbClr val="FF9933"/>
                  </a:solidFill>
                  <a:latin typeface="Copperplate Gothic Bold" pitchFamily="34" charset="0"/>
                </a:rPr>
                <a:t>PRODUCTION PROCESS</a:t>
              </a:r>
              <a:endParaRPr lang="es-ES" b="1" u="none" dirty="0">
                <a:solidFill>
                  <a:srgbClr val="FF9933"/>
                </a:solidFill>
                <a:latin typeface="Copperplate Gothic Bold" pitchFamily="34" charset="0"/>
              </a:endParaRPr>
            </a:p>
          </p:txBody>
        </p:sp>
      </p:grpSp>
      <p:sp>
        <p:nvSpPr>
          <p:cNvPr id="40976" name="Rectangle 2064"/>
          <p:cNvSpPr>
            <a:spLocks noChangeArrowheads="1"/>
          </p:cNvSpPr>
          <p:nvPr/>
        </p:nvSpPr>
        <p:spPr bwMode="auto">
          <a:xfrm>
            <a:off x="1116013" y="2997200"/>
            <a:ext cx="7416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rgbClr val="FF6600"/>
              </a:buClr>
              <a:buFont typeface="Wingdings" pitchFamily="2" charset="2"/>
              <a:buNone/>
            </a:pPr>
            <a:r>
              <a:rPr lang="es-CO" sz="2400" u="none">
                <a:solidFill>
                  <a:srgbClr val="DDDDDD"/>
                </a:solidFill>
                <a:latin typeface="Arial Black" pitchFamily="34" charset="0"/>
              </a:rPr>
              <a:t>	</a:t>
            </a:r>
            <a:endParaRPr lang="es-ES" sz="2400" u="none">
              <a:solidFill>
                <a:srgbClr val="DDDDDD"/>
              </a:solidFill>
              <a:latin typeface="Arial Black" pitchFamily="34" charset="0"/>
            </a:endParaRPr>
          </a:p>
        </p:txBody>
      </p:sp>
      <p:sp>
        <p:nvSpPr>
          <p:cNvPr id="40977" name="Rectangle 2065"/>
          <p:cNvSpPr>
            <a:spLocks noChangeArrowheads="1"/>
          </p:cNvSpPr>
          <p:nvPr/>
        </p:nvSpPr>
        <p:spPr bwMode="auto">
          <a:xfrm>
            <a:off x="1116013" y="4508501"/>
            <a:ext cx="7416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rgbClr val="FF6600"/>
              </a:buClr>
              <a:buFont typeface="Wingdings" pitchFamily="2" charset="2"/>
              <a:buNone/>
            </a:pPr>
            <a:r>
              <a:rPr lang="es-CO" sz="2400" u="none">
                <a:solidFill>
                  <a:srgbClr val="DDDDDD"/>
                </a:solidFill>
                <a:latin typeface="Arial Black" pitchFamily="34" charset="0"/>
              </a:rPr>
              <a:t>	</a:t>
            </a:r>
            <a:endParaRPr lang="es-ES" sz="2400" u="none">
              <a:solidFill>
                <a:srgbClr val="DDDDDD"/>
              </a:solidFill>
              <a:latin typeface="Arial Black" pitchFamily="34" charset="0"/>
            </a:endParaRPr>
          </a:p>
        </p:txBody>
      </p:sp>
      <p:sp>
        <p:nvSpPr>
          <p:cNvPr id="40981" name="Rectangle 2069"/>
          <p:cNvSpPr>
            <a:spLocks noChangeArrowheads="1"/>
          </p:cNvSpPr>
          <p:nvPr/>
        </p:nvSpPr>
        <p:spPr bwMode="auto">
          <a:xfrm>
            <a:off x="6929453" y="214292"/>
            <a:ext cx="2214547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1600" u="none" dirty="0" smtClean="0">
                <a:solidFill>
                  <a:srgbClr val="C0C0C0"/>
                </a:solidFill>
                <a:latin typeface="Haettenschweiler" pitchFamily="34" charset="0"/>
              </a:rPr>
              <a:t>Cooperativa Minera </a:t>
            </a:r>
            <a:r>
              <a:rPr lang="es-ES" sz="1600" u="none" dirty="0" err="1" smtClean="0">
                <a:solidFill>
                  <a:srgbClr val="C0C0C0"/>
                </a:solidFill>
                <a:latin typeface="Haettenschweiler" pitchFamily="34" charset="0"/>
              </a:rPr>
              <a:t>Cotapata</a:t>
            </a:r>
            <a:endParaRPr lang="es-ES" sz="1600" u="none" dirty="0">
              <a:solidFill>
                <a:srgbClr val="C0C0C0"/>
              </a:solidFill>
              <a:latin typeface="Haettenschweiler" pitchFamily="34" charset="0"/>
            </a:endParaRPr>
          </a:p>
        </p:txBody>
      </p:sp>
      <p:sp>
        <p:nvSpPr>
          <p:cNvPr id="40988" name="Rectangle 2076"/>
          <p:cNvSpPr>
            <a:spLocks noChangeArrowheads="1"/>
          </p:cNvSpPr>
          <p:nvPr/>
        </p:nvSpPr>
        <p:spPr bwMode="auto">
          <a:xfrm>
            <a:off x="685801" y="1828800"/>
            <a:ext cx="3743324" cy="481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800" u="none" dirty="0" smtClean="0">
                <a:solidFill>
                  <a:srgbClr val="FFFFFF"/>
                </a:solidFill>
                <a:latin typeface="Arial Narrow" pitchFamily="34" charset="0"/>
              </a:rPr>
              <a:t>Concentrating tables.- After the use of the jig, the mineral passes trough the concentrating tables.</a:t>
            </a:r>
            <a:endParaRPr lang="en-US" sz="2800" u="none" dirty="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7170" name="Picture 2" descr="C:\Documentos de trabajo DANIEL\backup\Fotos Sajama\Visita de UK a Bolivia\DSCN0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7" y="1857365"/>
            <a:ext cx="4148137" cy="4789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2" name="AutoShape 2070"/>
          <p:cNvSpPr>
            <a:spLocks noChangeArrowheads="1"/>
          </p:cNvSpPr>
          <p:nvPr/>
        </p:nvSpPr>
        <p:spPr bwMode="auto">
          <a:xfrm>
            <a:off x="-180974" y="188914"/>
            <a:ext cx="9612313" cy="287337"/>
          </a:xfrm>
          <a:prstGeom prst="roundRect">
            <a:avLst>
              <a:gd name="adj" fmla="val 50000"/>
            </a:avLst>
          </a:prstGeom>
          <a:solidFill>
            <a:schemeClr val="tx1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074"/>
          <p:cNvGrpSpPr>
            <a:grpSpLocks/>
          </p:cNvGrpSpPr>
          <p:nvPr/>
        </p:nvGrpSpPr>
        <p:grpSpPr bwMode="auto">
          <a:xfrm>
            <a:off x="207963" y="117476"/>
            <a:ext cx="4248151" cy="431800"/>
            <a:chOff x="131" y="74"/>
            <a:chExt cx="2676" cy="272"/>
          </a:xfrm>
        </p:grpSpPr>
        <p:sp>
          <p:nvSpPr>
            <p:cNvPr id="40974" name="AutoShape 2062"/>
            <p:cNvSpPr>
              <a:spLocks noChangeArrowheads="1"/>
            </p:cNvSpPr>
            <p:nvPr/>
          </p:nvSpPr>
          <p:spPr bwMode="auto">
            <a:xfrm>
              <a:off x="277" y="74"/>
              <a:ext cx="2407" cy="272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3" name="Rectangle 2061"/>
            <p:cNvSpPr>
              <a:spLocks noChangeArrowheads="1"/>
            </p:cNvSpPr>
            <p:nvPr/>
          </p:nvSpPr>
          <p:spPr bwMode="auto">
            <a:xfrm>
              <a:off x="131" y="146"/>
              <a:ext cx="267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buClr>
                  <a:srgbClr val="FF9900"/>
                </a:buClr>
                <a:buFont typeface="Wingdings" pitchFamily="2" charset="2"/>
                <a:buNone/>
              </a:pPr>
              <a:r>
                <a:rPr lang="es-ES" b="1" u="none" dirty="0" smtClean="0">
                  <a:solidFill>
                    <a:srgbClr val="FF9933"/>
                  </a:solidFill>
                  <a:latin typeface="Copperplate Gothic Bold" pitchFamily="34" charset="0"/>
                </a:rPr>
                <a:t>PRODUCTION PROCESS</a:t>
              </a:r>
              <a:endParaRPr lang="es-ES" b="1" u="none" dirty="0">
                <a:solidFill>
                  <a:srgbClr val="FF9933"/>
                </a:solidFill>
                <a:latin typeface="Copperplate Gothic Bold" pitchFamily="34" charset="0"/>
              </a:endParaRPr>
            </a:p>
          </p:txBody>
        </p:sp>
      </p:grpSp>
      <p:sp>
        <p:nvSpPr>
          <p:cNvPr id="40976" name="Rectangle 2064"/>
          <p:cNvSpPr>
            <a:spLocks noChangeArrowheads="1"/>
          </p:cNvSpPr>
          <p:nvPr/>
        </p:nvSpPr>
        <p:spPr bwMode="auto">
          <a:xfrm>
            <a:off x="1116013" y="2997200"/>
            <a:ext cx="7416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rgbClr val="FF6600"/>
              </a:buClr>
              <a:buFont typeface="Wingdings" pitchFamily="2" charset="2"/>
              <a:buNone/>
            </a:pPr>
            <a:r>
              <a:rPr lang="es-CO" sz="2400" u="none">
                <a:solidFill>
                  <a:srgbClr val="DDDDDD"/>
                </a:solidFill>
                <a:latin typeface="Arial Black" pitchFamily="34" charset="0"/>
              </a:rPr>
              <a:t>	</a:t>
            </a:r>
            <a:endParaRPr lang="es-ES" sz="2400" u="none">
              <a:solidFill>
                <a:srgbClr val="DDDDDD"/>
              </a:solidFill>
              <a:latin typeface="Arial Black" pitchFamily="34" charset="0"/>
            </a:endParaRPr>
          </a:p>
        </p:txBody>
      </p:sp>
      <p:sp>
        <p:nvSpPr>
          <p:cNvPr id="40977" name="Rectangle 2065"/>
          <p:cNvSpPr>
            <a:spLocks noChangeArrowheads="1"/>
          </p:cNvSpPr>
          <p:nvPr/>
        </p:nvSpPr>
        <p:spPr bwMode="auto">
          <a:xfrm>
            <a:off x="1116013" y="4508501"/>
            <a:ext cx="7416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rgbClr val="FF6600"/>
              </a:buClr>
              <a:buFont typeface="Wingdings" pitchFamily="2" charset="2"/>
              <a:buNone/>
            </a:pPr>
            <a:r>
              <a:rPr lang="es-CO" sz="2400" u="none">
                <a:solidFill>
                  <a:srgbClr val="DDDDDD"/>
                </a:solidFill>
                <a:latin typeface="Arial Black" pitchFamily="34" charset="0"/>
              </a:rPr>
              <a:t>	</a:t>
            </a:r>
            <a:endParaRPr lang="es-ES" sz="2400" u="none">
              <a:solidFill>
                <a:srgbClr val="DDDDDD"/>
              </a:solidFill>
              <a:latin typeface="Arial Black" pitchFamily="34" charset="0"/>
            </a:endParaRPr>
          </a:p>
        </p:txBody>
      </p:sp>
      <p:sp>
        <p:nvSpPr>
          <p:cNvPr id="40981" name="Rectangle 2069"/>
          <p:cNvSpPr>
            <a:spLocks noChangeArrowheads="1"/>
          </p:cNvSpPr>
          <p:nvPr/>
        </p:nvSpPr>
        <p:spPr bwMode="auto">
          <a:xfrm>
            <a:off x="7072330" y="222251"/>
            <a:ext cx="2300271" cy="13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1600" u="none" dirty="0" smtClean="0">
                <a:solidFill>
                  <a:srgbClr val="C0C0C0"/>
                </a:solidFill>
                <a:latin typeface="Haettenschweiler" pitchFamily="34" charset="0"/>
              </a:rPr>
              <a:t>Cooperativa Minera </a:t>
            </a:r>
            <a:r>
              <a:rPr lang="es-ES" sz="1600" u="none" dirty="0" err="1" smtClean="0">
                <a:solidFill>
                  <a:srgbClr val="C0C0C0"/>
                </a:solidFill>
                <a:latin typeface="Haettenschweiler" pitchFamily="34" charset="0"/>
              </a:rPr>
              <a:t>Cotapata</a:t>
            </a:r>
            <a:endParaRPr lang="es-ES" sz="1600" u="none" dirty="0">
              <a:solidFill>
                <a:srgbClr val="C0C0C0"/>
              </a:solidFill>
              <a:latin typeface="Haettenschweiler" pitchFamily="34" charset="0"/>
            </a:endParaRPr>
          </a:p>
        </p:txBody>
      </p:sp>
      <p:sp>
        <p:nvSpPr>
          <p:cNvPr id="40988" name="Rectangle 2076"/>
          <p:cNvSpPr>
            <a:spLocks noChangeArrowheads="1"/>
          </p:cNvSpPr>
          <p:nvPr/>
        </p:nvSpPr>
        <p:spPr bwMode="auto">
          <a:xfrm>
            <a:off x="685800" y="714356"/>
            <a:ext cx="8077200" cy="644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800" u="none" dirty="0" err="1" smtClean="0">
                <a:solidFill>
                  <a:srgbClr val="FFFFFF"/>
                </a:solidFill>
                <a:latin typeface="Arial Narrow" pitchFamily="34" charset="0"/>
              </a:rPr>
              <a:t>Cotapata</a:t>
            </a:r>
            <a:r>
              <a:rPr lang="en-US" sz="2800" u="none" dirty="0" smtClean="0">
                <a:solidFill>
                  <a:srgbClr val="FFFFFF"/>
                </a:solidFill>
                <a:latin typeface="Arial Narrow" pitchFamily="34" charset="0"/>
              </a:rPr>
              <a:t> miners use mercury in the process.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800" u="none" dirty="0" smtClean="0">
                <a:solidFill>
                  <a:srgbClr val="FFFFFF"/>
                </a:solidFill>
                <a:latin typeface="Arial Narrow" pitchFamily="34" charset="0"/>
              </a:rPr>
              <a:t>They process the gold using the “retort”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800" u="none" dirty="0" smtClean="0">
                <a:solidFill>
                  <a:srgbClr val="FFFFFF"/>
                </a:solidFill>
                <a:latin typeface="Arial Narrow" pitchFamily="34" charset="0"/>
              </a:rPr>
              <a:t>Through closed circuit – This cooperative salvages and reuses mercury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es-ES" sz="2800" u="none" dirty="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8194" name="Picture 2" descr="C:\Documentos de trabajo DANIEL\backup\Fotos Sajama\Visita de UK a Bolivia\DSCN0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2" y="2571745"/>
            <a:ext cx="3721095" cy="4075119"/>
          </a:xfrm>
          <a:prstGeom prst="rect">
            <a:avLst/>
          </a:prstGeom>
          <a:noFill/>
        </p:spPr>
      </p:pic>
      <p:pic>
        <p:nvPicPr>
          <p:cNvPr id="8195" name="Picture 3" descr="C:\Documentos de trabajo DANIEL\backup\Fotos Sajama\Visita de UK a Bolivia\DSCN0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60903" y="2697156"/>
            <a:ext cx="4071967" cy="3821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2" name="Line 14"/>
          <p:cNvSpPr>
            <a:spLocks noChangeShapeType="1"/>
          </p:cNvSpPr>
          <p:nvPr/>
        </p:nvSpPr>
        <p:spPr bwMode="auto">
          <a:xfrm flipH="1" flipV="1">
            <a:off x="2655889" y="6188075"/>
            <a:ext cx="5732463" cy="0"/>
          </a:xfrm>
          <a:prstGeom prst="line">
            <a:avLst/>
          </a:prstGeom>
          <a:noFill/>
          <a:ln w="139700">
            <a:solidFill>
              <a:srgbClr val="969696">
                <a:alpha val="85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7687" name="Group 39"/>
          <p:cNvGrpSpPr>
            <a:grpSpLocks/>
          </p:cNvGrpSpPr>
          <p:nvPr/>
        </p:nvGrpSpPr>
        <p:grpSpPr bwMode="auto">
          <a:xfrm>
            <a:off x="4643439" y="4508501"/>
            <a:ext cx="4105275" cy="1639888"/>
            <a:chOff x="2925" y="2840"/>
            <a:chExt cx="2586" cy="1033"/>
          </a:xfrm>
        </p:grpSpPr>
        <p:sp>
          <p:nvSpPr>
            <p:cNvPr id="27663" name="AutoShape 15"/>
            <p:cNvSpPr>
              <a:spLocks noChangeArrowheads="1"/>
            </p:cNvSpPr>
            <p:nvPr/>
          </p:nvSpPr>
          <p:spPr bwMode="auto">
            <a:xfrm>
              <a:off x="2925" y="2840"/>
              <a:ext cx="2586" cy="635"/>
            </a:xfrm>
            <a:prstGeom prst="roundRect">
              <a:avLst>
                <a:gd name="adj" fmla="val 16667"/>
              </a:avLst>
            </a:prstGeom>
            <a:noFill/>
            <a:ln w="139700">
              <a:solidFill>
                <a:srgbClr val="969696">
                  <a:alpha val="85001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Line 17"/>
            <p:cNvSpPr>
              <a:spLocks noChangeShapeType="1"/>
            </p:cNvSpPr>
            <p:nvPr/>
          </p:nvSpPr>
          <p:spPr bwMode="auto">
            <a:xfrm flipV="1">
              <a:off x="5240" y="3475"/>
              <a:ext cx="0" cy="398"/>
            </a:xfrm>
            <a:prstGeom prst="line">
              <a:avLst/>
            </a:prstGeom>
            <a:noFill/>
            <a:ln w="139700">
              <a:solidFill>
                <a:srgbClr val="969696">
                  <a:alpha val="85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86" name="Group 38"/>
          <p:cNvGrpSpPr>
            <a:grpSpLocks/>
          </p:cNvGrpSpPr>
          <p:nvPr/>
        </p:nvGrpSpPr>
        <p:grpSpPr bwMode="auto">
          <a:xfrm>
            <a:off x="571472" y="642919"/>
            <a:ext cx="4357719" cy="5572705"/>
            <a:chOff x="884" y="1040"/>
            <a:chExt cx="1488" cy="2263"/>
          </a:xfrm>
        </p:grpSpPr>
        <p:sp>
          <p:nvSpPr>
            <p:cNvPr id="27661" name="Line 13"/>
            <p:cNvSpPr>
              <a:spLocks noChangeShapeType="1"/>
            </p:cNvSpPr>
            <p:nvPr/>
          </p:nvSpPr>
          <p:spPr bwMode="auto">
            <a:xfrm flipV="1">
              <a:off x="1607" y="2403"/>
              <a:ext cx="16" cy="900"/>
            </a:xfrm>
            <a:prstGeom prst="line">
              <a:avLst/>
            </a:prstGeom>
            <a:noFill/>
            <a:ln w="139700">
              <a:solidFill>
                <a:srgbClr val="969696">
                  <a:alpha val="85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AutoShape 12"/>
            <p:cNvSpPr>
              <a:spLocks noChangeArrowheads="1"/>
            </p:cNvSpPr>
            <p:nvPr/>
          </p:nvSpPr>
          <p:spPr bwMode="auto">
            <a:xfrm>
              <a:off x="884" y="1040"/>
              <a:ext cx="1488" cy="1360"/>
            </a:xfrm>
            <a:prstGeom prst="roundRect">
              <a:avLst>
                <a:gd name="adj" fmla="val 16667"/>
              </a:avLst>
            </a:prstGeom>
            <a:noFill/>
            <a:ln w="139700">
              <a:solidFill>
                <a:srgbClr val="969696">
                  <a:alpha val="85001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4643439" y="4800600"/>
            <a:ext cx="41036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3200" b="1" u="none">
              <a:solidFill>
                <a:srgbClr val="FF9933"/>
              </a:solidFill>
              <a:latin typeface="Copperplate Gothic Bold" pitchFamily="34" charset="0"/>
            </a:endParaRPr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4787901" y="5589588"/>
            <a:ext cx="2284431" cy="12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1600" u="none" dirty="0" smtClean="0">
                <a:solidFill>
                  <a:srgbClr val="DDDDDD"/>
                </a:solidFill>
                <a:latin typeface="Haettenschweiler" pitchFamily="34" charset="0"/>
              </a:rPr>
              <a:t>Cooperativa Minera </a:t>
            </a:r>
            <a:r>
              <a:rPr lang="es-ES" sz="1600" u="none" dirty="0" err="1" smtClean="0">
                <a:solidFill>
                  <a:srgbClr val="DDDDDD"/>
                </a:solidFill>
                <a:latin typeface="Haettenschweiler" pitchFamily="34" charset="0"/>
              </a:rPr>
              <a:t>Cotapata</a:t>
            </a:r>
            <a:endParaRPr lang="es-ES" sz="1600" u="none" dirty="0">
              <a:solidFill>
                <a:srgbClr val="DDDDDD"/>
              </a:solidFill>
              <a:latin typeface="Haettenschweiler" pitchFamily="34" charset="0"/>
            </a:endParaRPr>
          </a:p>
        </p:txBody>
      </p:sp>
      <p:sp>
        <p:nvSpPr>
          <p:cNvPr id="27690" name="Rectangle 42"/>
          <p:cNvSpPr>
            <a:spLocks noChangeArrowheads="1"/>
          </p:cNvSpPr>
          <p:nvPr/>
        </p:nvSpPr>
        <p:spPr bwMode="auto">
          <a:xfrm>
            <a:off x="3124200" y="4419600"/>
            <a:ext cx="701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u="none" dirty="0" smtClean="0">
                <a:solidFill>
                  <a:schemeClr val="bg1"/>
                </a:solidFill>
                <a:latin typeface="Haettenschweiler" pitchFamily="34" charset="0"/>
              </a:rPr>
              <a:t> TRADE – COMMERCIALIZATION</a:t>
            </a:r>
            <a:r>
              <a:rPr lang="en-US" sz="4000" u="none" dirty="0" smtClean="0">
                <a:solidFill>
                  <a:schemeClr val="bg1"/>
                </a:solidFill>
                <a:latin typeface="Haettenschweiler" pitchFamily="34" charset="0"/>
              </a:rPr>
              <a:t> </a:t>
            </a:r>
            <a:r>
              <a:rPr lang="en-US" sz="3600" u="none" dirty="0" smtClean="0">
                <a:solidFill>
                  <a:schemeClr val="bg1"/>
                </a:solidFill>
                <a:latin typeface="Haettenschweiler" pitchFamily="34" charset="0"/>
              </a:rPr>
              <a:t> </a:t>
            </a:r>
            <a:endParaRPr lang="en-US" sz="3600" u="none" dirty="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9218" name="Picture 2" descr="C:\Documentos de trabajo DANIEL\backup\Fotos Sajama\Visita de UK a Bolivia\DSCN03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09" y="714357"/>
            <a:ext cx="4221163" cy="3165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"/>
                                        <p:tgtEl>
                                          <p:spTgt spid="27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66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66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"/>
                                        <p:tgtEl>
                                          <p:spTgt spid="27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"/>
                                        <p:tgtEl>
                                          <p:spTgt spid="27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2" grpId="0" animBg="1"/>
      <p:bldP spid="27671" grpId="0" build="allAtOnce"/>
      <p:bldP spid="276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1" name="AutoShape 27"/>
          <p:cNvSpPr>
            <a:spLocks noChangeArrowheads="1"/>
          </p:cNvSpPr>
          <p:nvPr/>
        </p:nvSpPr>
        <p:spPr bwMode="auto">
          <a:xfrm>
            <a:off x="-180974" y="188914"/>
            <a:ext cx="9612313" cy="739757"/>
          </a:xfrm>
          <a:prstGeom prst="roundRect">
            <a:avLst>
              <a:gd name="adj" fmla="val 50000"/>
            </a:avLst>
          </a:prstGeom>
          <a:solidFill>
            <a:schemeClr val="tx1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015" name="Group 31"/>
          <p:cNvGrpSpPr>
            <a:grpSpLocks/>
          </p:cNvGrpSpPr>
          <p:nvPr/>
        </p:nvGrpSpPr>
        <p:grpSpPr bwMode="auto">
          <a:xfrm>
            <a:off x="377825" y="188914"/>
            <a:ext cx="3551233" cy="668319"/>
            <a:chOff x="238" y="119"/>
            <a:chExt cx="1996" cy="181"/>
          </a:xfrm>
        </p:grpSpPr>
        <p:sp>
          <p:nvSpPr>
            <p:cNvPr id="42008" name="AutoShape 24"/>
            <p:cNvSpPr>
              <a:spLocks noChangeArrowheads="1"/>
            </p:cNvSpPr>
            <p:nvPr/>
          </p:nvSpPr>
          <p:spPr bwMode="auto">
            <a:xfrm>
              <a:off x="249" y="119"/>
              <a:ext cx="1951" cy="181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2009" name="Rectangle 25"/>
            <p:cNvSpPr>
              <a:spLocks noChangeArrowheads="1"/>
            </p:cNvSpPr>
            <p:nvPr/>
          </p:nvSpPr>
          <p:spPr bwMode="auto">
            <a:xfrm>
              <a:off x="238" y="149"/>
              <a:ext cx="199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buClr>
                  <a:srgbClr val="FF9900"/>
                </a:buClr>
                <a:buFont typeface="Wingdings" pitchFamily="2" charset="2"/>
                <a:buNone/>
              </a:pPr>
              <a:r>
                <a:rPr lang="en-US" sz="2400" b="1" u="none" dirty="0" smtClean="0">
                  <a:solidFill>
                    <a:srgbClr val="FF9933"/>
                  </a:solidFill>
                  <a:latin typeface="Copperplate Gothic Bold" pitchFamily="34" charset="0"/>
                </a:rPr>
                <a:t>Trade - commercialization</a:t>
              </a:r>
              <a:endParaRPr lang="en-US" sz="2400" b="1" u="none" dirty="0">
                <a:solidFill>
                  <a:srgbClr val="FF9933"/>
                </a:solidFill>
                <a:latin typeface="Copperplate Gothic Bold" pitchFamily="34" charset="0"/>
              </a:endParaRPr>
            </a:p>
          </p:txBody>
        </p:sp>
      </p:grp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5786445" y="222251"/>
            <a:ext cx="3586155" cy="27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1600" u="none" dirty="0" smtClean="0">
                <a:solidFill>
                  <a:srgbClr val="C0C0C0"/>
                </a:solidFill>
                <a:latin typeface="Haettenschweiler" pitchFamily="34" charset="0"/>
              </a:rPr>
              <a:t>Cumbre del </a:t>
            </a:r>
            <a:r>
              <a:rPr lang="es-ES" sz="1600" u="none" dirty="0" err="1" smtClean="0">
                <a:solidFill>
                  <a:srgbClr val="C0C0C0"/>
                </a:solidFill>
                <a:latin typeface="Haettenschweiler" pitchFamily="34" charset="0"/>
              </a:rPr>
              <a:t>Sajama</a:t>
            </a:r>
            <a:r>
              <a:rPr lang="es-ES" sz="1600" u="none" dirty="0" smtClean="0">
                <a:solidFill>
                  <a:srgbClr val="C0C0C0"/>
                </a:solidFill>
                <a:latin typeface="Haettenschweiler" pitchFamily="34" charset="0"/>
              </a:rPr>
              <a:t> – Comercio Justo en oro</a:t>
            </a:r>
            <a:endParaRPr lang="es-ES" sz="1600" u="none" dirty="0">
              <a:solidFill>
                <a:srgbClr val="C0C0C0"/>
              </a:solidFill>
              <a:latin typeface="Haettenschweiler" pitchFamily="34" charset="0"/>
            </a:endParaRPr>
          </a:p>
        </p:txBody>
      </p:sp>
      <p:sp>
        <p:nvSpPr>
          <p:cNvPr id="42013" name="Line 29"/>
          <p:cNvSpPr>
            <a:spLocks noChangeShapeType="1"/>
          </p:cNvSpPr>
          <p:nvPr/>
        </p:nvSpPr>
        <p:spPr bwMode="auto">
          <a:xfrm>
            <a:off x="-468312" y="6669088"/>
            <a:ext cx="9936163" cy="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714349" y="2057400"/>
            <a:ext cx="7858180" cy="415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3200" u="none" dirty="0" smtClean="0">
                <a:solidFill>
                  <a:schemeClr val="bg1"/>
                </a:solidFill>
                <a:latin typeface="Haettenschweiler" pitchFamily="34" charset="0"/>
              </a:rPr>
              <a:t> Average production per month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s-BO" sz="3200" u="none" dirty="0" smtClean="0">
                <a:solidFill>
                  <a:schemeClr val="bg1"/>
                </a:solidFill>
                <a:latin typeface="Haettenschweiler" pitchFamily="34" charset="0"/>
              </a:rPr>
              <a:t> </a:t>
            </a:r>
            <a:r>
              <a:rPr lang="en-US" sz="3200" u="none" dirty="0" smtClean="0">
                <a:solidFill>
                  <a:schemeClr val="bg1"/>
                </a:solidFill>
                <a:latin typeface="Haettenschweiler" pitchFamily="34" charset="0"/>
              </a:rPr>
              <a:t>Buyers</a:t>
            </a:r>
            <a:r>
              <a:rPr lang="es-BO" sz="3200" u="none" dirty="0" smtClean="0">
                <a:solidFill>
                  <a:schemeClr val="bg1"/>
                </a:solidFill>
                <a:latin typeface="Haettenschweiler" pitchFamily="34" charset="0"/>
              </a:rPr>
              <a:t> - </a:t>
            </a:r>
            <a:r>
              <a:rPr lang="en-US" sz="3200" u="none" dirty="0" smtClean="0">
                <a:solidFill>
                  <a:schemeClr val="bg1"/>
                </a:solidFill>
                <a:latin typeface="Haettenschweiler" pitchFamily="34" charset="0"/>
              </a:rPr>
              <a:t>Clients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3200" u="none" dirty="0" smtClean="0">
                <a:solidFill>
                  <a:schemeClr val="bg1"/>
                </a:solidFill>
                <a:latin typeface="Haettenschweiler" pitchFamily="34" charset="0"/>
              </a:rPr>
              <a:t> Sale price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3200" u="none" dirty="0" smtClean="0">
                <a:solidFill>
                  <a:schemeClr val="bg1"/>
                </a:solidFill>
                <a:latin typeface="Haettenschweiler" pitchFamily="34" charset="0"/>
              </a:rPr>
              <a:t> Type of gold - Ingot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3200" u="none" dirty="0" smtClean="0">
                <a:solidFill>
                  <a:schemeClr val="bg1"/>
                </a:solidFill>
                <a:latin typeface="Haettenschweiler" pitchFamily="34" charset="0"/>
              </a:rPr>
              <a:t> Purity ( “</a:t>
            </a:r>
            <a:r>
              <a:rPr lang="en-US" sz="3200" u="none" dirty="0" err="1" smtClean="0">
                <a:solidFill>
                  <a:schemeClr val="bg1"/>
                </a:solidFill>
                <a:latin typeface="Haettenschweiler" pitchFamily="34" charset="0"/>
              </a:rPr>
              <a:t>ley</a:t>
            </a:r>
            <a:r>
              <a:rPr lang="en-US" sz="3200" u="none" dirty="0" smtClean="0">
                <a:solidFill>
                  <a:schemeClr val="bg1"/>
                </a:solidFill>
                <a:latin typeface="Haettenschweiler" pitchFamily="34" charset="0"/>
              </a:rPr>
              <a:t>” 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3200" u="none" dirty="0" smtClean="0">
                <a:solidFill>
                  <a:schemeClr val="bg1"/>
                </a:solidFill>
                <a:latin typeface="Haettenschweiler" pitchFamily="34" charset="0"/>
              </a:rPr>
              <a:t> Taxes</a:t>
            </a:r>
          </a:p>
        </p:txBody>
      </p:sp>
      <p:pic>
        <p:nvPicPr>
          <p:cNvPr id="1026" name="Picture 2" descr="C:\Documentos de trabajo DANIEL\backup\Fotos Sajama\Visita de UK a Bolivia\DSCN0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4948" y="3071810"/>
            <a:ext cx="4572315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52" name="Picture 16" descr="propuestaOch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2" y="3789364"/>
            <a:ext cx="2232025" cy="2160587"/>
          </a:xfrm>
          <a:prstGeom prst="rect">
            <a:avLst/>
          </a:prstGeom>
          <a:noFill/>
        </p:spPr>
      </p:pic>
      <p:grpSp>
        <p:nvGrpSpPr>
          <p:cNvPr id="116741" name="Group 5"/>
          <p:cNvGrpSpPr>
            <a:grpSpLocks/>
          </p:cNvGrpSpPr>
          <p:nvPr/>
        </p:nvGrpSpPr>
        <p:grpSpPr bwMode="auto">
          <a:xfrm>
            <a:off x="684214" y="692151"/>
            <a:ext cx="2374900" cy="5319713"/>
            <a:chOff x="431" y="436"/>
            <a:chExt cx="1496" cy="3351"/>
          </a:xfrm>
        </p:grpSpPr>
        <p:sp>
          <p:nvSpPr>
            <p:cNvPr id="116742" name="AutoShape 6"/>
            <p:cNvSpPr>
              <a:spLocks noChangeArrowheads="1"/>
            </p:cNvSpPr>
            <p:nvPr/>
          </p:nvSpPr>
          <p:spPr bwMode="auto">
            <a:xfrm>
              <a:off x="431" y="2341"/>
              <a:ext cx="1496" cy="1446"/>
            </a:xfrm>
            <a:prstGeom prst="roundRect">
              <a:avLst>
                <a:gd name="adj" fmla="val 20472"/>
              </a:avLst>
            </a:prstGeom>
            <a:noFill/>
            <a:ln w="139700">
              <a:solidFill>
                <a:srgbClr val="969696">
                  <a:alpha val="85001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3" name="Line 7"/>
            <p:cNvSpPr>
              <a:spLocks noChangeShapeType="1"/>
            </p:cNvSpPr>
            <p:nvPr/>
          </p:nvSpPr>
          <p:spPr bwMode="auto">
            <a:xfrm flipV="1">
              <a:off x="1519" y="436"/>
              <a:ext cx="0" cy="1905"/>
            </a:xfrm>
            <a:prstGeom prst="line">
              <a:avLst/>
            </a:prstGeom>
            <a:noFill/>
            <a:ln w="139700">
              <a:solidFill>
                <a:srgbClr val="969696">
                  <a:alpha val="85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744" name="Line 8"/>
          <p:cNvSpPr>
            <a:spLocks noChangeShapeType="1"/>
          </p:cNvSpPr>
          <p:nvPr/>
        </p:nvSpPr>
        <p:spPr bwMode="auto">
          <a:xfrm flipH="1" flipV="1">
            <a:off x="2339977" y="692150"/>
            <a:ext cx="5732463" cy="0"/>
          </a:xfrm>
          <a:prstGeom prst="line">
            <a:avLst/>
          </a:prstGeom>
          <a:noFill/>
          <a:ln w="139700">
            <a:solidFill>
              <a:srgbClr val="969696">
                <a:alpha val="85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6745" name="Group 9"/>
          <p:cNvGrpSpPr>
            <a:grpSpLocks/>
          </p:cNvGrpSpPr>
          <p:nvPr/>
        </p:nvGrpSpPr>
        <p:grpSpPr bwMode="auto">
          <a:xfrm>
            <a:off x="3708400" y="620714"/>
            <a:ext cx="5256213" cy="1800225"/>
            <a:chOff x="2336" y="391"/>
            <a:chExt cx="3311" cy="1134"/>
          </a:xfrm>
        </p:grpSpPr>
        <p:sp>
          <p:nvSpPr>
            <p:cNvPr id="116746" name="AutoShape 10"/>
            <p:cNvSpPr>
              <a:spLocks noChangeArrowheads="1"/>
            </p:cNvSpPr>
            <p:nvPr/>
          </p:nvSpPr>
          <p:spPr bwMode="auto">
            <a:xfrm>
              <a:off x="2336" y="1071"/>
              <a:ext cx="3311" cy="454"/>
            </a:xfrm>
            <a:prstGeom prst="roundRect">
              <a:avLst>
                <a:gd name="adj" fmla="val 16667"/>
              </a:avLst>
            </a:prstGeom>
            <a:noFill/>
            <a:ln w="139700">
              <a:solidFill>
                <a:srgbClr val="969696">
                  <a:alpha val="85001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7" name="Line 11"/>
            <p:cNvSpPr>
              <a:spLocks noChangeShapeType="1"/>
            </p:cNvSpPr>
            <p:nvPr/>
          </p:nvSpPr>
          <p:spPr bwMode="auto">
            <a:xfrm flipV="1">
              <a:off x="5103" y="391"/>
              <a:ext cx="0" cy="681"/>
            </a:xfrm>
            <a:prstGeom prst="line">
              <a:avLst/>
            </a:prstGeom>
            <a:noFill/>
            <a:ln w="139700">
              <a:solidFill>
                <a:srgbClr val="969696">
                  <a:alpha val="85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748" name="Rectangle 12"/>
          <p:cNvSpPr>
            <a:spLocks noChangeArrowheads="1"/>
          </p:cNvSpPr>
          <p:nvPr/>
        </p:nvSpPr>
        <p:spPr bwMode="auto">
          <a:xfrm>
            <a:off x="3643307" y="1844675"/>
            <a:ext cx="521652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4000" u="none" dirty="0" smtClean="0">
                <a:solidFill>
                  <a:srgbClr val="FFFFFF"/>
                </a:solidFill>
                <a:latin typeface="Haettenschweiler" pitchFamily="34" charset="0"/>
              </a:rPr>
              <a:t>CHALLENGES AND OPORTUNITIES</a:t>
            </a:r>
            <a:endParaRPr lang="es-ES" sz="4000" u="none" dirty="0">
              <a:solidFill>
                <a:srgbClr val="FFFFFF"/>
              </a:solidFill>
              <a:latin typeface="Haettenschweiler" pitchFamily="34" charset="0"/>
            </a:endParaRP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1909763" y="6654800"/>
            <a:ext cx="5759451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1200" b="1" u="none">
              <a:solidFill>
                <a:srgbClr val="FF6600"/>
              </a:solidFill>
            </a:endParaRPr>
          </a:p>
        </p:txBody>
      </p:sp>
      <p:sp>
        <p:nvSpPr>
          <p:cNvPr id="116750" name="Rectangle 14"/>
          <p:cNvSpPr>
            <a:spLocks noChangeArrowheads="1"/>
          </p:cNvSpPr>
          <p:nvPr/>
        </p:nvSpPr>
        <p:spPr bwMode="auto">
          <a:xfrm>
            <a:off x="6715141" y="2714621"/>
            <a:ext cx="222885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u="none" dirty="0" smtClean="0">
                <a:solidFill>
                  <a:srgbClr val="DDDDDD"/>
                </a:solidFill>
                <a:latin typeface="Haettenschweiler" pitchFamily="34" charset="0"/>
              </a:rPr>
              <a:t>DANIEL LAFUENTE</a:t>
            </a:r>
          </a:p>
          <a:p>
            <a:r>
              <a:rPr lang="es-ES" u="none" dirty="0" smtClean="0">
                <a:solidFill>
                  <a:srgbClr val="DDDDDD"/>
                </a:solidFill>
                <a:latin typeface="Haettenschweiler" pitchFamily="34" charset="0"/>
              </a:rPr>
              <a:t>PROYECTO COMERCIO JUSTO</a:t>
            </a:r>
          </a:p>
          <a:p>
            <a:r>
              <a:rPr lang="es-ES" u="none" dirty="0" smtClean="0">
                <a:solidFill>
                  <a:srgbClr val="DDDDDD"/>
                </a:solidFill>
                <a:latin typeface="Haettenschweiler" pitchFamily="34" charset="0"/>
              </a:rPr>
              <a:t>COOPERATIVA MINERA COTAPATA</a:t>
            </a:r>
          </a:p>
          <a:p>
            <a:r>
              <a:rPr lang="es-ES" u="none" dirty="0" smtClean="0">
                <a:solidFill>
                  <a:srgbClr val="DDDDDD"/>
                </a:solidFill>
                <a:latin typeface="Haettenschweiler" pitchFamily="34" charset="0"/>
              </a:rPr>
              <a:t>BOLIVIA</a:t>
            </a:r>
            <a:endParaRPr lang="es-ES" u="none" dirty="0">
              <a:solidFill>
                <a:srgbClr val="DDDDDD"/>
              </a:solidFill>
              <a:latin typeface="Haettenschweile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6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"/>
                                        <p:tgtEl>
                                          <p:spTgt spid="116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66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66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"/>
                                        <p:tgtEl>
                                          <p:spTgt spid="116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"/>
                                        <p:tgtEl>
                                          <p:spTgt spid="116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4" grpId="0" animBg="1"/>
      <p:bldP spid="116748" grpId="0" build="allAtOnce"/>
      <p:bldP spid="1167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2514600" y="2847976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u="none">
              <a:cs typeface="Arial" charset="0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381000" y="1704975"/>
            <a:ext cx="1981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1400" b="1" u="none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3124200" y="1247776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u="none">
              <a:cs typeface="Arial" charset="0"/>
            </a:endParaRP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2819400" y="942976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u="none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2857488" y="2643183"/>
            <a:ext cx="1447800" cy="13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u="none" dirty="0" smtClean="0">
                <a:solidFill>
                  <a:srgbClr val="FFC000"/>
                </a:solidFill>
                <a:latin typeface="Arial Narrow" pitchFamily="34" charset="0"/>
              </a:rPr>
              <a:t>U</a:t>
            </a:r>
            <a:r>
              <a:rPr lang="en-US" sz="1600" b="1" u="none" dirty="0" smtClean="0">
                <a:solidFill>
                  <a:schemeClr val="bg1"/>
                </a:solidFill>
                <a:latin typeface="Arial Narrow" pitchFamily="34" charset="0"/>
              </a:rPr>
              <a:t>sing practical and participative tools to qualify the miners.</a:t>
            </a:r>
            <a:endParaRPr lang="en-US" sz="1600" b="1" u="none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2209800" y="180976"/>
            <a:ext cx="487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u="none">
              <a:cs typeface="Arial" charset="0"/>
            </a:endParaRP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214283" y="2071678"/>
            <a:ext cx="1676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u="none" dirty="0" smtClean="0">
                <a:solidFill>
                  <a:srgbClr val="FFC000"/>
                </a:solidFill>
                <a:latin typeface="Arial Narrow" pitchFamily="34" charset="0"/>
              </a:rPr>
              <a:t>E</a:t>
            </a:r>
            <a:r>
              <a:rPr lang="en-US" sz="1600" b="1" u="none" dirty="0" smtClean="0">
                <a:solidFill>
                  <a:schemeClr val="bg1"/>
                </a:solidFill>
                <a:latin typeface="Arial Narrow" pitchFamily="34" charset="0"/>
              </a:rPr>
              <a:t>ducating</a:t>
            </a:r>
            <a:r>
              <a:rPr lang="en-US" sz="1600" b="1" u="none" dirty="0" smtClean="0">
                <a:solidFill>
                  <a:srgbClr val="FFC000"/>
                </a:solidFill>
                <a:latin typeface="Arial Narrow" pitchFamily="34" charset="0"/>
              </a:rPr>
              <a:t> </a:t>
            </a:r>
            <a:r>
              <a:rPr lang="en-US" sz="1600" b="1" u="none" dirty="0" smtClean="0">
                <a:solidFill>
                  <a:schemeClr val="bg1"/>
                </a:solidFill>
                <a:latin typeface="Arial Narrow" pitchFamily="34" charset="0"/>
              </a:rPr>
              <a:t>the miners from </a:t>
            </a:r>
            <a:r>
              <a:rPr lang="en-US" sz="1600" b="1" u="none" dirty="0" err="1" smtClean="0">
                <a:solidFill>
                  <a:schemeClr val="bg1"/>
                </a:solidFill>
                <a:latin typeface="Arial Narrow" pitchFamily="34" charset="0"/>
              </a:rPr>
              <a:t>Cotapata</a:t>
            </a:r>
            <a:r>
              <a:rPr lang="en-US" sz="1600" b="1" u="none" dirty="0" smtClean="0">
                <a:solidFill>
                  <a:schemeClr val="bg1"/>
                </a:solidFill>
                <a:latin typeface="Arial Narrow" pitchFamily="34" charset="0"/>
              </a:rPr>
              <a:t> about the benefits of this project for them and their families.</a:t>
            </a:r>
            <a:endParaRPr lang="en-US" sz="1600" b="1" u="none" dirty="0">
              <a:latin typeface="GulimChe" pitchFamily="49" charset="-127"/>
            </a:endParaRPr>
          </a:p>
        </p:txBody>
      </p:sp>
      <p:sp>
        <p:nvSpPr>
          <p:cNvPr id="92179" name="Text Box 19"/>
          <p:cNvSpPr txBox="1">
            <a:spLocks noChangeArrowheads="1"/>
          </p:cNvSpPr>
          <p:nvPr/>
        </p:nvSpPr>
        <p:spPr bwMode="auto">
          <a:xfrm>
            <a:off x="5257800" y="2590800"/>
            <a:ext cx="137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u="none" dirty="0" smtClean="0">
                <a:solidFill>
                  <a:srgbClr val="FFCC66"/>
                </a:solidFill>
                <a:latin typeface="Arial Narrow" pitchFamily="34" charset="0"/>
              </a:rPr>
              <a:t>E</a:t>
            </a:r>
            <a:r>
              <a:rPr lang="en-US" sz="1600" b="1" u="none" dirty="0" smtClean="0">
                <a:solidFill>
                  <a:schemeClr val="bg1"/>
                </a:solidFill>
                <a:latin typeface="Arial Narrow" pitchFamily="34" charset="0"/>
              </a:rPr>
              <a:t>stablishing long term relationships with the miners from </a:t>
            </a:r>
            <a:r>
              <a:rPr lang="en-US" sz="1600" b="1" u="none" dirty="0" err="1" smtClean="0">
                <a:solidFill>
                  <a:schemeClr val="bg1"/>
                </a:solidFill>
                <a:latin typeface="Arial Narrow" pitchFamily="34" charset="0"/>
              </a:rPr>
              <a:t>Cotapata</a:t>
            </a:r>
            <a:r>
              <a:rPr lang="en-US" sz="1600" b="1" u="none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1200" b="1" u="none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6357951" y="4643447"/>
            <a:ext cx="2209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none" dirty="0" smtClean="0">
                <a:solidFill>
                  <a:srgbClr val="FFCC66"/>
                </a:solidFill>
                <a:latin typeface="Arial Narrow" pitchFamily="34" charset="0"/>
              </a:rPr>
              <a:t>B</a:t>
            </a:r>
            <a:r>
              <a:rPr lang="en-US" b="1" u="none" dirty="0" smtClean="0">
                <a:solidFill>
                  <a:schemeClr val="bg1"/>
                </a:solidFill>
                <a:latin typeface="Arial Narrow" pitchFamily="34" charset="0"/>
              </a:rPr>
              <a:t>eing an example to other gold mining cooperatives in Bolivia trough this pilot project in </a:t>
            </a:r>
            <a:r>
              <a:rPr lang="en-US" b="1" u="none" dirty="0" err="1" smtClean="0">
                <a:solidFill>
                  <a:schemeClr val="bg1"/>
                </a:solidFill>
                <a:latin typeface="Arial Narrow" pitchFamily="34" charset="0"/>
              </a:rPr>
              <a:t>Cotapata</a:t>
            </a:r>
            <a:r>
              <a:rPr lang="en-US" b="1" u="none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u="none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ulimChe" pitchFamily="49" charset="-127"/>
            </a:endParaRPr>
          </a:p>
        </p:txBody>
      </p:sp>
      <p:sp>
        <p:nvSpPr>
          <p:cNvPr id="92186" name="Oval 26"/>
          <p:cNvSpPr>
            <a:spLocks noChangeArrowheads="1"/>
          </p:cNvSpPr>
          <p:nvPr/>
        </p:nvSpPr>
        <p:spPr bwMode="auto">
          <a:xfrm>
            <a:off x="0" y="1981200"/>
            <a:ext cx="1981200" cy="1905000"/>
          </a:xfrm>
          <a:prstGeom prst="ellipse">
            <a:avLst/>
          </a:prstGeom>
          <a:noFill/>
          <a:ln w="38100">
            <a:pattFill prst="solidDmnd">
              <a:fgClr>
                <a:srgbClr val="FFCC66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7" name="Text Box 27"/>
          <p:cNvSpPr txBox="1">
            <a:spLocks noChangeArrowheads="1"/>
          </p:cNvSpPr>
          <p:nvPr/>
        </p:nvSpPr>
        <p:spPr bwMode="auto">
          <a:xfrm>
            <a:off x="142844" y="4714885"/>
            <a:ext cx="2514600" cy="13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u="none" dirty="0" smtClean="0">
                <a:solidFill>
                  <a:srgbClr val="FFCC66"/>
                </a:solidFill>
                <a:latin typeface="Arial Narrow" pitchFamily="34" charset="0"/>
              </a:rPr>
              <a:t>A</a:t>
            </a:r>
            <a:r>
              <a:rPr lang="en-US" sz="1600" b="1" u="none" dirty="0" smtClean="0">
                <a:solidFill>
                  <a:schemeClr val="bg1"/>
                </a:solidFill>
                <a:latin typeface="Arial Narrow" pitchFamily="34" charset="0"/>
              </a:rPr>
              <a:t>pplying ARM´s standards in approximately one year, including formalizing the  payment of taxes by </a:t>
            </a:r>
            <a:r>
              <a:rPr lang="en-US" sz="1600" b="1" u="none" dirty="0" err="1" smtClean="0">
                <a:solidFill>
                  <a:schemeClr val="bg1"/>
                </a:solidFill>
                <a:latin typeface="Arial Narrow" pitchFamily="34" charset="0"/>
              </a:rPr>
              <a:t>Cotapata</a:t>
            </a:r>
            <a:r>
              <a:rPr lang="en-US" sz="1600" b="1" u="none" dirty="0" smtClean="0">
                <a:solidFill>
                  <a:schemeClr val="bg1"/>
                </a:solidFill>
                <a:latin typeface="Arial Narrow" pitchFamily="34" charset="0"/>
              </a:rPr>
              <a:t> cooperative</a:t>
            </a:r>
            <a:endParaRPr lang="en-US" u="none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2190" name="Text Box 30"/>
          <p:cNvSpPr txBox="1">
            <a:spLocks noChangeArrowheads="1"/>
          </p:cNvSpPr>
          <p:nvPr/>
        </p:nvSpPr>
        <p:spPr bwMode="auto">
          <a:xfrm>
            <a:off x="4000497" y="4429133"/>
            <a:ext cx="157163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u="none" dirty="0" smtClean="0">
                <a:solidFill>
                  <a:srgbClr val="FFCC66"/>
                </a:solidFill>
                <a:latin typeface="Arial Narrow" pitchFamily="34" charset="0"/>
              </a:rPr>
              <a:t>B</a:t>
            </a:r>
            <a:r>
              <a:rPr lang="en-US" sz="1600" b="1" u="none" dirty="0" smtClean="0">
                <a:solidFill>
                  <a:schemeClr val="bg1"/>
                </a:solidFill>
                <a:latin typeface="Arial Narrow" pitchFamily="34" charset="0"/>
              </a:rPr>
              <a:t>eing able to establish long term alliances with the buyers (jewelers) – Being able to achieve buyers´ requirements.</a:t>
            </a:r>
            <a:endParaRPr lang="en-US" sz="1600" u="none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92193" name="Text Box 33"/>
          <p:cNvSpPr txBox="1">
            <a:spLocks noChangeArrowheads="1"/>
          </p:cNvSpPr>
          <p:nvPr/>
        </p:nvSpPr>
        <p:spPr bwMode="auto">
          <a:xfrm>
            <a:off x="7467600" y="2667000"/>
            <a:ext cx="1447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u="none" dirty="0" smtClean="0">
                <a:solidFill>
                  <a:srgbClr val="FFCC66"/>
                </a:solidFill>
                <a:latin typeface="Arial Narrow" pitchFamily="34" charset="0"/>
              </a:rPr>
              <a:t>M</a:t>
            </a:r>
            <a:r>
              <a:rPr lang="en-US" sz="1600" b="1" u="none" dirty="0" smtClean="0">
                <a:solidFill>
                  <a:schemeClr val="bg1"/>
                </a:solidFill>
                <a:latin typeface="Arial Narrow" pitchFamily="34" charset="0"/>
              </a:rPr>
              <a:t>aintaining the expectations and interest of the miners.</a:t>
            </a:r>
            <a:endParaRPr lang="en-US" sz="1600" u="none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2194" name="Text Box 34"/>
          <p:cNvSpPr txBox="1">
            <a:spLocks noChangeArrowheads="1"/>
          </p:cNvSpPr>
          <p:nvPr/>
        </p:nvSpPr>
        <p:spPr bwMode="auto">
          <a:xfrm>
            <a:off x="1142976" y="381000"/>
            <a:ext cx="61722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u="none" dirty="0" smtClean="0">
                <a:solidFill>
                  <a:srgbClr val="FFC000"/>
                </a:solidFill>
                <a:latin typeface="Haettenschweiler" pitchFamily="34" charset="0"/>
                <a:cs typeface="Arial" charset="0"/>
              </a:rPr>
              <a:t>Challenges for the fair trade project in COTAPATA - BOLIVIA </a:t>
            </a:r>
            <a:endParaRPr lang="en-US" sz="3200" u="none" dirty="0">
              <a:solidFill>
                <a:srgbClr val="FFC000"/>
              </a:solidFill>
              <a:latin typeface="Haettenschweiler" pitchFamily="34" charset="0"/>
              <a:cs typeface="Arial" charset="0"/>
            </a:endParaRPr>
          </a:p>
        </p:txBody>
      </p:sp>
      <p:sp>
        <p:nvSpPr>
          <p:cNvPr id="92196" name="Oval 36"/>
          <p:cNvSpPr>
            <a:spLocks noChangeArrowheads="1"/>
          </p:cNvSpPr>
          <p:nvPr/>
        </p:nvSpPr>
        <p:spPr bwMode="auto">
          <a:xfrm>
            <a:off x="0" y="4267201"/>
            <a:ext cx="2895600" cy="2257425"/>
          </a:xfrm>
          <a:prstGeom prst="ellipse">
            <a:avLst/>
          </a:prstGeom>
          <a:noFill/>
          <a:ln w="38100">
            <a:pattFill prst="solidDmnd">
              <a:fgClr>
                <a:srgbClr val="FFCC66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97" name="Oval 37"/>
          <p:cNvSpPr>
            <a:spLocks noChangeArrowheads="1"/>
          </p:cNvSpPr>
          <p:nvPr/>
        </p:nvSpPr>
        <p:spPr bwMode="auto">
          <a:xfrm>
            <a:off x="3733800" y="4295776"/>
            <a:ext cx="2057400" cy="2562225"/>
          </a:xfrm>
          <a:prstGeom prst="ellipse">
            <a:avLst/>
          </a:prstGeom>
          <a:noFill/>
          <a:ln w="38100">
            <a:pattFill prst="solidDmnd">
              <a:fgClr>
                <a:srgbClr val="FFCC66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98" name="Oval 38"/>
          <p:cNvSpPr>
            <a:spLocks noChangeArrowheads="1"/>
          </p:cNvSpPr>
          <p:nvPr/>
        </p:nvSpPr>
        <p:spPr bwMode="auto">
          <a:xfrm>
            <a:off x="7162800" y="2362200"/>
            <a:ext cx="1981200" cy="1905000"/>
          </a:xfrm>
          <a:prstGeom prst="ellipse">
            <a:avLst/>
          </a:prstGeom>
          <a:noFill/>
          <a:ln w="38100">
            <a:pattFill prst="solidDmnd">
              <a:fgClr>
                <a:srgbClr val="FFCC66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99" name="Oval 39"/>
          <p:cNvSpPr>
            <a:spLocks noChangeArrowheads="1"/>
          </p:cNvSpPr>
          <p:nvPr/>
        </p:nvSpPr>
        <p:spPr bwMode="auto">
          <a:xfrm>
            <a:off x="4953000" y="2286000"/>
            <a:ext cx="1981200" cy="1905000"/>
          </a:xfrm>
          <a:prstGeom prst="ellipse">
            <a:avLst/>
          </a:prstGeom>
          <a:noFill/>
          <a:ln w="38100">
            <a:pattFill prst="solidDmnd">
              <a:fgClr>
                <a:srgbClr val="FFCC66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0" name="Oval 40"/>
          <p:cNvSpPr>
            <a:spLocks noChangeArrowheads="1"/>
          </p:cNvSpPr>
          <p:nvPr/>
        </p:nvSpPr>
        <p:spPr bwMode="auto">
          <a:xfrm>
            <a:off x="2514600" y="2390775"/>
            <a:ext cx="1981200" cy="1905000"/>
          </a:xfrm>
          <a:prstGeom prst="ellipse">
            <a:avLst/>
          </a:prstGeom>
          <a:noFill/>
          <a:ln w="38100">
            <a:pattFill prst="solidDmnd">
              <a:fgClr>
                <a:srgbClr val="FFCC66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1" name="Oval 41"/>
          <p:cNvSpPr>
            <a:spLocks noChangeArrowheads="1"/>
          </p:cNvSpPr>
          <p:nvPr/>
        </p:nvSpPr>
        <p:spPr bwMode="auto">
          <a:xfrm>
            <a:off x="6248400" y="4343400"/>
            <a:ext cx="2362200" cy="2514600"/>
          </a:xfrm>
          <a:prstGeom prst="ellipse">
            <a:avLst/>
          </a:prstGeom>
          <a:noFill/>
          <a:ln w="38100">
            <a:pattFill prst="solidDmnd">
              <a:fgClr>
                <a:srgbClr val="FFCC66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3" name="Line 43"/>
          <p:cNvSpPr>
            <a:spLocks noChangeShapeType="1"/>
          </p:cNvSpPr>
          <p:nvPr/>
        </p:nvSpPr>
        <p:spPr bwMode="auto">
          <a:xfrm>
            <a:off x="1981200" y="3228975"/>
            <a:ext cx="457200" cy="0"/>
          </a:xfrm>
          <a:prstGeom prst="line">
            <a:avLst/>
          </a:prstGeom>
          <a:noFill/>
          <a:ln w="38100">
            <a:pattFill prst="pct90">
              <a:fgClr>
                <a:srgbClr val="FFCC66"/>
              </a:fgClr>
              <a:bgClr>
                <a:schemeClr val="bg2"/>
              </a:bgClr>
            </a:patt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05" name="Line 45"/>
          <p:cNvSpPr>
            <a:spLocks noChangeShapeType="1"/>
          </p:cNvSpPr>
          <p:nvPr/>
        </p:nvSpPr>
        <p:spPr bwMode="auto">
          <a:xfrm>
            <a:off x="5791200" y="5286375"/>
            <a:ext cx="457200" cy="0"/>
          </a:xfrm>
          <a:prstGeom prst="line">
            <a:avLst/>
          </a:prstGeom>
          <a:noFill/>
          <a:ln w="38100">
            <a:pattFill prst="pct90">
              <a:fgClr>
                <a:srgbClr val="FFCC66"/>
              </a:fgClr>
              <a:bgClr>
                <a:schemeClr val="bg2"/>
              </a:bgClr>
            </a:patt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06" name="Line 46"/>
          <p:cNvSpPr>
            <a:spLocks noChangeShapeType="1"/>
          </p:cNvSpPr>
          <p:nvPr/>
        </p:nvSpPr>
        <p:spPr bwMode="auto">
          <a:xfrm>
            <a:off x="2971800" y="5286375"/>
            <a:ext cx="685800" cy="0"/>
          </a:xfrm>
          <a:prstGeom prst="line">
            <a:avLst/>
          </a:prstGeom>
          <a:noFill/>
          <a:ln w="38100">
            <a:pattFill prst="pct90">
              <a:fgClr>
                <a:srgbClr val="FFCC66"/>
              </a:fgClr>
              <a:bgClr>
                <a:schemeClr val="bg2"/>
              </a:bgClr>
            </a:patt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07" name="Line 47"/>
          <p:cNvSpPr>
            <a:spLocks noChangeShapeType="1"/>
          </p:cNvSpPr>
          <p:nvPr/>
        </p:nvSpPr>
        <p:spPr bwMode="auto">
          <a:xfrm>
            <a:off x="6934200" y="3276600"/>
            <a:ext cx="533400" cy="0"/>
          </a:xfrm>
          <a:prstGeom prst="line">
            <a:avLst/>
          </a:prstGeom>
          <a:noFill/>
          <a:ln w="38100">
            <a:pattFill prst="pct90">
              <a:fgClr>
                <a:srgbClr val="FFCC66"/>
              </a:fgClr>
              <a:bgClr>
                <a:schemeClr val="bg2"/>
              </a:bgClr>
            </a:patt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08" name="Line 48"/>
          <p:cNvSpPr>
            <a:spLocks noChangeShapeType="1"/>
          </p:cNvSpPr>
          <p:nvPr/>
        </p:nvSpPr>
        <p:spPr bwMode="auto">
          <a:xfrm>
            <a:off x="4495800" y="3381375"/>
            <a:ext cx="457200" cy="0"/>
          </a:xfrm>
          <a:prstGeom prst="line">
            <a:avLst/>
          </a:prstGeom>
          <a:noFill/>
          <a:ln w="38100">
            <a:pattFill prst="pct90">
              <a:fgClr>
                <a:srgbClr val="FFCC66"/>
              </a:fgClr>
              <a:bgClr>
                <a:schemeClr val="bg2"/>
              </a:bgClr>
            </a:patt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09" name="Line 49"/>
          <p:cNvSpPr>
            <a:spLocks noChangeShapeType="1"/>
          </p:cNvSpPr>
          <p:nvPr/>
        </p:nvSpPr>
        <p:spPr bwMode="auto">
          <a:xfrm>
            <a:off x="304800" y="3733800"/>
            <a:ext cx="0" cy="838200"/>
          </a:xfrm>
          <a:prstGeom prst="line">
            <a:avLst/>
          </a:prstGeom>
          <a:noFill/>
          <a:ln w="38100">
            <a:pattFill prst="pct90">
              <a:fgClr>
                <a:srgbClr val="FFCC66"/>
              </a:fgClr>
              <a:bgClr>
                <a:schemeClr val="tx1"/>
              </a:bgClr>
            </a:patt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9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9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9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9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8" grpId="0"/>
      <p:bldP spid="92175" grpId="0"/>
      <p:bldP spid="92179" grpId="0"/>
      <p:bldP spid="92183" grpId="0"/>
      <p:bldP spid="92186" grpId="0" animBg="1"/>
      <p:bldP spid="92187" grpId="0"/>
      <p:bldP spid="92190" grpId="0"/>
      <p:bldP spid="92193" grpId="0"/>
      <p:bldP spid="92196" grpId="0" animBg="1"/>
      <p:bldP spid="92197" grpId="0" animBg="1"/>
      <p:bldP spid="92198" grpId="0" animBg="1"/>
      <p:bldP spid="92198" grpId="1" animBg="1"/>
      <p:bldP spid="92199" grpId="0" animBg="1"/>
      <p:bldP spid="92200" grpId="0" animBg="1"/>
      <p:bldP spid="92201" grpId="0" animBg="1"/>
      <p:bldP spid="92203" grpId="0" animBg="1"/>
      <p:bldP spid="92205" grpId="0" animBg="1"/>
      <p:bldP spid="92206" grpId="0" animBg="1"/>
      <p:bldP spid="92207" grpId="0" animBg="1"/>
      <p:bldP spid="92208" grpId="0" animBg="1"/>
      <p:bldP spid="922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1"/>
            <a:ext cx="8458200" cy="6278563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9900"/>
                </a:solidFill>
                <a:cs typeface="Times New Roman" pitchFamily="18" charset="0"/>
              </a:rPr>
              <a:t>OPPORTUNITIES FOR THE </a:t>
            </a:r>
            <a:br>
              <a:rPr lang="en-US" sz="2000" b="1" dirty="0" smtClean="0">
                <a:solidFill>
                  <a:srgbClr val="FF9900"/>
                </a:solidFill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FF9900"/>
                </a:solidFill>
                <a:cs typeface="Times New Roman" pitchFamily="18" charset="0"/>
              </a:rPr>
              <a:t>MINERS IN BOLIVIA</a:t>
            </a:r>
            <a:r>
              <a:rPr lang="es-ES_tradnl" sz="2000" b="1" dirty="0" smtClean="0">
                <a:solidFill>
                  <a:srgbClr val="FF9900"/>
                </a:solidFill>
                <a:cs typeface="Times New Roman" pitchFamily="18" charset="0"/>
              </a:rPr>
              <a:t> 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038600" y="3617913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u="none"/>
          </a:p>
        </p:txBody>
      </p:sp>
      <p:sp>
        <p:nvSpPr>
          <p:cNvPr id="104452" name="Line 4"/>
          <p:cNvSpPr>
            <a:spLocks noChangeShapeType="1"/>
          </p:cNvSpPr>
          <p:nvPr/>
        </p:nvSpPr>
        <p:spPr bwMode="auto">
          <a:xfrm>
            <a:off x="2895600" y="2590800"/>
            <a:ext cx="3352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2895600" y="2590800"/>
            <a:ext cx="0" cy="1371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>
            <a:off x="2895600" y="3962400"/>
            <a:ext cx="3352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>
            <a:off x="6248400" y="2590800"/>
            <a:ext cx="0" cy="1371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 flipV="1">
            <a:off x="4953000" y="1752600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57" name="Line 9"/>
          <p:cNvSpPr>
            <a:spLocks noChangeShapeType="1"/>
          </p:cNvSpPr>
          <p:nvPr/>
        </p:nvSpPr>
        <p:spPr bwMode="auto">
          <a:xfrm>
            <a:off x="4953000" y="1752600"/>
            <a:ext cx="1600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6705600" y="1428737"/>
            <a:ext cx="2438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 u="none" dirty="0" smtClean="0">
                <a:solidFill>
                  <a:schemeClr val="bg1"/>
                </a:solidFill>
                <a:cs typeface="Times New Roman" pitchFamily="18" charset="0"/>
              </a:rPr>
              <a:t>To establish strong and long term alliances with jewelers from Europe and other potential markets</a:t>
            </a:r>
            <a:endParaRPr lang="en-US" u="none" dirty="0"/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 flipV="1">
            <a:off x="3886200" y="1752600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 flipH="1">
            <a:off x="2743200" y="1752600"/>
            <a:ext cx="114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304800" y="1295401"/>
            <a:ext cx="2667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 u="none" dirty="0" smtClean="0">
                <a:solidFill>
                  <a:schemeClr val="bg1"/>
                </a:solidFill>
                <a:cs typeface="Times New Roman" pitchFamily="18" charset="0"/>
              </a:rPr>
              <a:t>Higher revenues for the miners to reinvest in the cooperative and the community</a:t>
            </a:r>
            <a:endParaRPr lang="en-US" sz="1400" b="1" u="none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 flipH="1">
            <a:off x="2895600" y="5715000"/>
            <a:ext cx="457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304800" y="5410200"/>
            <a:ext cx="2590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u="none" dirty="0" smtClean="0">
                <a:solidFill>
                  <a:schemeClr val="bg1"/>
                </a:solidFill>
                <a:cs typeface="Times New Roman" pitchFamily="18" charset="0"/>
              </a:rPr>
              <a:t>To shorten the commercialization chain of Bolivian gold</a:t>
            </a:r>
            <a:endParaRPr lang="en-US" u="none" dirty="0">
              <a:solidFill>
                <a:schemeClr val="bg1"/>
              </a:solidFill>
            </a:endParaRPr>
          </a:p>
        </p:txBody>
      </p:sp>
      <p:sp>
        <p:nvSpPr>
          <p:cNvPr id="104464" name="Line 16"/>
          <p:cNvSpPr>
            <a:spLocks noChangeShapeType="1"/>
          </p:cNvSpPr>
          <p:nvPr/>
        </p:nvSpPr>
        <p:spPr bwMode="auto">
          <a:xfrm>
            <a:off x="3352800" y="3962400"/>
            <a:ext cx="0" cy="1752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6096000" y="4800601"/>
            <a:ext cx="3048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 u="none" dirty="0" smtClean="0">
                <a:solidFill>
                  <a:schemeClr val="bg1"/>
                </a:solidFill>
                <a:cs typeface="Times New Roman" pitchFamily="18" charset="0"/>
              </a:rPr>
              <a:t>The conversion of small scale miners into small entrepreneurs with social and environmental conscience</a:t>
            </a:r>
            <a:endParaRPr lang="en-US" sz="1400" u="none" dirty="0">
              <a:solidFill>
                <a:schemeClr val="bg1"/>
              </a:solidFill>
            </a:endParaRPr>
          </a:p>
        </p:txBody>
      </p:sp>
      <p:sp>
        <p:nvSpPr>
          <p:cNvPr id="104466" name="Line 18"/>
          <p:cNvSpPr>
            <a:spLocks noChangeShapeType="1"/>
          </p:cNvSpPr>
          <p:nvPr/>
        </p:nvSpPr>
        <p:spPr bwMode="auto">
          <a:xfrm>
            <a:off x="5562600" y="3962400"/>
            <a:ext cx="0" cy="1371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67" name="Line 19"/>
          <p:cNvSpPr>
            <a:spLocks noChangeShapeType="1"/>
          </p:cNvSpPr>
          <p:nvPr/>
        </p:nvSpPr>
        <p:spPr bwMode="auto">
          <a:xfrm>
            <a:off x="5562600" y="5334000"/>
            <a:ext cx="457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68" name="Text Box 20"/>
          <p:cNvSpPr txBox="1">
            <a:spLocks noChangeArrowheads="1"/>
          </p:cNvSpPr>
          <p:nvPr/>
        </p:nvSpPr>
        <p:spPr bwMode="auto">
          <a:xfrm>
            <a:off x="6781800" y="3048001"/>
            <a:ext cx="2133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 u="none" dirty="0" smtClean="0">
                <a:solidFill>
                  <a:schemeClr val="bg1"/>
                </a:solidFill>
                <a:cs typeface="Times New Roman" pitchFamily="18" charset="0"/>
              </a:rPr>
              <a:t>To formalize the mining cooperative´s activities (organization level, tax payment, accountability)</a:t>
            </a:r>
            <a:endParaRPr lang="en-US" u="none" dirty="0">
              <a:solidFill>
                <a:schemeClr val="bg1"/>
              </a:solidFill>
            </a:endParaRPr>
          </a:p>
        </p:txBody>
      </p:sp>
      <p:sp>
        <p:nvSpPr>
          <p:cNvPr id="104469" name="Line 21"/>
          <p:cNvSpPr>
            <a:spLocks noChangeShapeType="1"/>
          </p:cNvSpPr>
          <p:nvPr/>
        </p:nvSpPr>
        <p:spPr bwMode="auto">
          <a:xfrm>
            <a:off x="6248400" y="2743200"/>
            <a:ext cx="121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70" name="Line 22"/>
          <p:cNvSpPr>
            <a:spLocks noChangeShapeType="1"/>
          </p:cNvSpPr>
          <p:nvPr/>
        </p:nvSpPr>
        <p:spPr bwMode="auto">
          <a:xfrm>
            <a:off x="7467600" y="27432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71" name="Text Box 23"/>
          <p:cNvSpPr txBox="1">
            <a:spLocks noChangeArrowheads="1"/>
          </p:cNvSpPr>
          <p:nvPr/>
        </p:nvSpPr>
        <p:spPr bwMode="auto">
          <a:xfrm>
            <a:off x="228600" y="2667001"/>
            <a:ext cx="2438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 u="none" dirty="0" smtClean="0">
                <a:solidFill>
                  <a:schemeClr val="bg1"/>
                </a:solidFill>
                <a:cs typeface="Times New Roman" pitchFamily="18" charset="0"/>
              </a:rPr>
              <a:t>Jewelry elaboration in the country helped by European designers</a:t>
            </a:r>
            <a:endParaRPr lang="en-US" u="none" dirty="0">
              <a:solidFill>
                <a:schemeClr val="bg1"/>
              </a:solidFill>
            </a:endParaRPr>
          </a:p>
        </p:txBody>
      </p:sp>
      <p:sp>
        <p:nvSpPr>
          <p:cNvPr id="104472" name="Line 24"/>
          <p:cNvSpPr>
            <a:spLocks noChangeShapeType="1"/>
          </p:cNvSpPr>
          <p:nvPr/>
        </p:nvSpPr>
        <p:spPr bwMode="auto">
          <a:xfrm flipH="1">
            <a:off x="1524000" y="3886200"/>
            <a:ext cx="1371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73" name="Line 25"/>
          <p:cNvSpPr>
            <a:spLocks noChangeShapeType="1"/>
          </p:cNvSpPr>
          <p:nvPr/>
        </p:nvSpPr>
        <p:spPr bwMode="auto">
          <a:xfrm flipV="1">
            <a:off x="1524000" y="36576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76" name="Text Box 28"/>
          <p:cNvSpPr txBox="1">
            <a:spLocks noChangeArrowheads="1"/>
          </p:cNvSpPr>
          <p:nvPr/>
        </p:nvSpPr>
        <p:spPr bwMode="auto">
          <a:xfrm>
            <a:off x="4648200" y="357166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 u="none" dirty="0" smtClean="0">
                <a:solidFill>
                  <a:schemeClr val="bg1"/>
                </a:solidFill>
                <a:cs typeface="Times New Roman" pitchFamily="18" charset="0"/>
              </a:rPr>
              <a:t>To improve environmental, labor, social and economical development</a:t>
            </a:r>
            <a:endParaRPr lang="en-US" u="none" dirty="0">
              <a:solidFill>
                <a:schemeClr val="bg1"/>
              </a:solidFill>
            </a:endParaRPr>
          </a:p>
        </p:txBody>
      </p:sp>
      <p:sp>
        <p:nvSpPr>
          <p:cNvPr id="104477" name="Line 29"/>
          <p:cNvSpPr>
            <a:spLocks noChangeShapeType="1"/>
          </p:cNvSpPr>
          <p:nvPr/>
        </p:nvSpPr>
        <p:spPr bwMode="auto">
          <a:xfrm flipV="1">
            <a:off x="4267200" y="533400"/>
            <a:ext cx="0" cy="2057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78" name="Line 30"/>
          <p:cNvSpPr>
            <a:spLocks noChangeShapeType="1"/>
          </p:cNvSpPr>
          <p:nvPr/>
        </p:nvSpPr>
        <p:spPr bwMode="auto">
          <a:xfrm>
            <a:off x="4267200" y="533400"/>
            <a:ext cx="38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428869"/>
            <a:ext cx="7772400" cy="1470025"/>
          </a:xfrm>
        </p:spPr>
        <p:txBody>
          <a:bodyPr/>
          <a:lstStyle/>
          <a:p>
            <a:r>
              <a:rPr lang="es-BO" dirty="0" smtClean="0">
                <a:solidFill>
                  <a:srgbClr val="FFCC66"/>
                </a:solidFill>
              </a:rPr>
              <a:t/>
            </a:r>
            <a:br>
              <a:rPr lang="es-BO" dirty="0" smtClean="0">
                <a:solidFill>
                  <a:srgbClr val="FFCC66"/>
                </a:solidFill>
              </a:rPr>
            </a:br>
            <a:r>
              <a:rPr lang="es-BO" dirty="0" smtClean="0">
                <a:solidFill>
                  <a:srgbClr val="FFCC66"/>
                </a:solidFill>
              </a:rPr>
              <a:t/>
            </a:r>
            <a:br>
              <a:rPr lang="es-BO" dirty="0" smtClean="0">
                <a:solidFill>
                  <a:srgbClr val="FFCC66"/>
                </a:solidFill>
              </a:rPr>
            </a:br>
            <a:r>
              <a:rPr lang="es-BO" dirty="0" smtClean="0">
                <a:solidFill>
                  <a:srgbClr val="FFCC66"/>
                </a:solidFill>
              </a:rPr>
              <a:t>THANK </a:t>
            </a:r>
            <a:r>
              <a:rPr lang="es-BO" dirty="0" smtClean="0">
                <a:solidFill>
                  <a:srgbClr val="FFCC66"/>
                </a:solidFill>
              </a:rPr>
              <a:t>YOU !!</a:t>
            </a:r>
            <a:br>
              <a:rPr lang="es-BO" dirty="0" smtClean="0">
                <a:solidFill>
                  <a:srgbClr val="FFCC66"/>
                </a:solidFill>
              </a:rPr>
            </a:br>
            <a:r>
              <a:rPr lang="es-BO" dirty="0" smtClean="0">
                <a:solidFill>
                  <a:srgbClr val="FFCC66"/>
                </a:solidFill>
              </a:rPr>
              <a:t>GRACIAS </a:t>
            </a:r>
            <a:r>
              <a:rPr lang="es-BO" dirty="0" smtClean="0">
                <a:solidFill>
                  <a:srgbClr val="FFCC66"/>
                </a:solidFill>
              </a:rPr>
              <a:t>!!</a:t>
            </a:r>
            <a:br>
              <a:rPr lang="es-BO" dirty="0" smtClean="0">
                <a:solidFill>
                  <a:srgbClr val="FFCC66"/>
                </a:solidFill>
              </a:rPr>
            </a:br>
            <a:r>
              <a:rPr lang="es-BO" dirty="0" smtClean="0">
                <a:solidFill>
                  <a:srgbClr val="FFCC66"/>
                </a:solidFill>
              </a:rPr>
              <a:t/>
            </a:r>
            <a:br>
              <a:rPr lang="es-BO" dirty="0" smtClean="0">
                <a:solidFill>
                  <a:srgbClr val="FFCC66"/>
                </a:solidFill>
              </a:rPr>
            </a:br>
            <a:r>
              <a:rPr lang="es-BO" dirty="0" smtClean="0">
                <a:solidFill>
                  <a:srgbClr val="FFCC66"/>
                </a:solidFill>
              </a:rPr>
              <a:t/>
            </a:r>
            <a:br>
              <a:rPr lang="es-BO" dirty="0" smtClean="0">
                <a:solidFill>
                  <a:srgbClr val="FFCC66"/>
                </a:solidFill>
              </a:rPr>
            </a:br>
            <a:r>
              <a:rPr lang="es-BO" dirty="0" smtClean="0">
                <a:solidFill>
                  <a:srgbClr val="FFCC66"/>
                </a:solidFill>
              </a:rPr>
              <a:t>emails:</a:t>
            </a:r>
            <a:br>
              <a:rPr lang="es-BO" dirty="0" smtClean="0">
                <a:solidFill>
                  <a:srgbClr val="FFCC66"/>
                </a:solidFill>
              </a:rPr>
            </a:br>
            <a:r>
              <a:rPr lang="es-BO" dirty="0" smtClean="0">
                <a:solidFill>
                  <a:srgbClr val="FFCC66"/>
                </a:solidFill>
              </a:rPr>
              <a:t> </a:t>
            </a:r>
            <a:r>
              <a:rPr lang="es-BO" dirty="0" smtClean="0">
                <a:solidFill>
                  <a:srgbClr val="FFCC66"/>
                </a:solidFill>
                <a:hlinkClick r:id="rId3"/>
              </a:rPr>
              <a:t>danlafuar@gmail.com</a:t>
            </a:r>
            <a:r>
              <a:rPr lang="es-BO" dirty="0" smtClean="0">
                <a:solidFill>
                  <a:srgbClr val="FFCC66"/>
                </a:solidFill>
              </a:rPr>
              <a:t/>
            </a:r>
            <a:br>
              <a:rPr lang="es-BO" dirty="0" smtClean="0">
                <a:solidFill>
                  <a:srgbClr val="FFCC66"/>
                </a:solidFill>
              </a:rPr>
            </a:br>
            <a:r>
              <a:rPr lang="es-BO" dirty="0" smtClean="0">
                <a:solidFill>
                  <a:srgbClr val="FFCC66"/>
                </a:solidFill>
              </a:rPr>
              <a:t/>
            </a:r>
            <a:br>
              <a:rPr lang="es-BO" dirty="0" smtClean="0">
                <a:solidFill>
                  <a:srgbClr val="FFCC66"/>
                </a:solidFill>
              </a:rPr>
            </a:br>
            <a:r>
              <a:rPr lang="es-BO" dirty="0" smtClean="0">
                <a:solidFill>
                  <a:srgbClr val="FFCC66"/>
                </a:solidFill>
                <a:hlinkClick r:id="rId4"/>
              </a:rPr>
              <a:t>sajama@acelerate.com</a:t>
            </a:r>
            <a:r>
              <a:rPr lang="es-BO" dirty="0" smtClean="0">
                <a:solidFill>
                  <a:srgbClr val="FFCC66"/>
                </a:solidFill>
              </a:rPr>
              <a:t/>
            </a:r>
            <a:br>
              <a:rPr lang="es-BO" dirty="0" smtClean="0">
                <a:solidFill>
                  <a:srgbClr val="FFCC66"/>
                </a:solidFill>
              </a:rPr>
            </a:br>
            <a:r>
              <a:rPr lang="es-BO" dirty="0" smtClean="0">
                <a:solidFill>
                  <a:srgbClr val="FFCC66"/>
                </a:solidFill>
              </a:rPr>
              <a:t> </a:t>
            </a:r>
            <a:endParaRPr lang="en-US" dirty="0">
              <a:solidFill>
                <a:srgbClr val="FFCC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20" name="Group 64"/>
          <p:cNvGrpSpPr>
            <a:grpSpLocks/>
          </p:cNvGrpSpPr>
          <p:nvPr/>
        </p:nvGrpSpPr>
        <p:grpSpPr bwMode="auto">
          <a:xfrm>
            <a:off x="214283" y="572187"/>
            <a:ext cx="3429023" cy="6142962"/>
            <a:chOff x="431" y="892"/>
            <a:chExt cx="1496" cy="2895"/>
          </a:xfrm>
        </p:grpSpPr>
        <p:sp>
          <p:nvSpPr>
            <p:cNvPr id="19461" name="AutoShape 5"/>
            <p:cNvSpPr>
              <a:spLocks noChangeArrowheads="1"/>
            </p:cNvSpPr>
            <p:nvPr/>
          </p:nvSpPr>
          <p:spPr bwMode="auto">
            <a:xfrm>
              <a:off x="431" y="2341"/>
              <a:ext cx="1496" cy="1446"/>
            </a:xfrm>
            <a:prstGeom prst="roundRect">
              <a:avLst>
                <a:gd name="adj" fmla="val 20472"/>
              </a:avLst>
            </a:prstGeom>
            <a:noFill/>
            <a:ln w="139700">
              <a:solidFill>
                <a:srgbClr val="969696">
                  <a:alpha val="85001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flipV="1">
              <a:off x="1519" y="892"/>
              <a:ext cx="20" cy="1449"/>
            </a:xfrm>
            <a:prstGeom prst="line">
              <a:avLst/>
            </a:prstGeom>
            <a:noFill/>
            <a:ln w="139700">
              <a:solidFill>
                <a:srgbClr val="969696">
                  <a:alpha val="85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5" name="Line 9"/>
          <p:cNvSpPr>
            <a:spLocks noChangeShapeType="1"/>
          </p:cNvSpPr>
          <p:nvPr/>
        </p:nvSpPr>
        <p:spPr bwMode="auto">
          <a:xfrm flipH="1">
            <a:off x="2714612" y="597199"/>
            <a:ext cx="5429289" cy="45719"/>
          </a:xfrm>
          <a:prstGeom prst="line">
            <a:avLst/>
          </a:prstGeom>
          <a:noFill/>
          <a:ln w="139700">
            <a:solidFill>
              <a:srgbClr val="969696">
                <a:alpha val="85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9521" name="Group 65"/>
          <p:cNvGrpSpPr>
            <a:grpSpLocks/>
          </p:cNvGrpSpPr>
          <p:nvPr/>
        </p:nvGrpSpPr>
        <p:grpSpPr bwMode="auto">
          <a:xfrm>
            <a:off x="3708400" y="620714"/>
            <a:ext cx="5256213" cy="1800225"/>
            <a:chOff x="2336" y="391"/>
            <a:chExt cx="3311" cy="1134"/>
          </a:xfrm>
        </p:grpSpPr>
        <p:sp>
          <p:nvSpPr>
            <p:cNvPr id="19466" name="AutoShape 10"/>
            <p:cNvSpPr>
              <a:spLocks noChangeArrowheads="1"/>
            </p:cNvSpPr>
            <p:nvPr/>
          </p:nvSpPr>
          <p:spPr bwMode="auto">
            <a:xfrm>
              <a:off x="2336" y="1071"/>
              <a:ext cx="3311" cy="454"/>
            </a:xfrm>
            <a:prstGeom prst="roundRect">
              <a:avLst>
                <a:gd name="adj" fmla="val 16667"/>
              </a:avLst>
            </a:prstGeom>
            <a:noFill/>
            <a:ln w="139700">
              <a:solidFill>
                <a:srgbClr val="969696">
                  <a:alpha val="85001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 flipV="1">
              <a:off x="5103" y="391"/>
              <a:ext cx="0" cy="681"/>
            </a:xfrm>
            <a:prstGeom prst="line">
              <a:avLst/>
            </a:prstGeom>
            <a:noFill/>
            <a:ln w="139700">
              <a:solidFill>
                <a:srgbClr val="969696">
                  <a:alpha val="85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05" name="Rectangle 49"/>
          <p:cNvSpPr>
            <a:spLocks noChangeArrowheads="1"/>
          </p:cNvSpPr>
          <p:nvPr/>
        </p:nvSpPr>
        <p:spPr bwMode="auto">
          <a:xfrm>
            <a:off x="3708400" y="1844675"/>
            <a:ext cx="521652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4400" u="none" dirty="0" smtClean="0">
                <a:solidFill>
                  <a:srgbClr val="EAEAEA"/>
                </a:solidFill>
                <a:latin typeface="Haettenschweiler" pitchFamily="34" charset="0"/>
              </a:rPr>
              <a:t>C</a:t>
            </a:r>
            <a:r>
              <a:rPr lang="es-ES" sz="4400" u="none" dirty="0" smtClean="0">
                <a:solidFill>
                  <a:srgbClr val="FF9933"/>
                </a:solidFill>
                <a:latin typeface="Haettenschweiler" pitchFamily="34" charset="0"/>
              </a:rPr>
              <a:t>ONTENT</a:t>
            </a:r>
            <a:endParaRPr lang="es-ES" sz="4400" u="none" dirty="0">
              <a:solidFill>
                <a:srgbClr val="FF9933"/>
              </a:solidFill>
              <a:latin typeface="Haettenschweiler" pitchFamily="34" charset="0"/>
            </a:endParaRPr>
          </a:p>
        </p:txBody>
      </p:sp>
      <p:sp>
        <p:nvSpPr>
          <p:cNvPr id="19507" name="Rectangle 51"/>
          <p:cNvSpPr>
            <a:spLocks noChangeArrowheads="1"/>
          </p:cNvSpPr>
          <p:nvPr/>
        </p:nvSpPr>
        <p:spPr bwMode="auto">
          <a:xfrm>
            <a:off x="1909763" y="6654800"/>
            <a:ext cx="5759451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1200" b="1" u="none">
              <a:solidFill>
                <a:srgbClr val="FF6600"/>
              </a:solidFill>
            </a:endParaRPr>
          </a:p>
        </p:txBody>
      </p:sp>
      <p:sp>
        <p:nvSpPr>
          <p:cNvPr id="19515" name="Rectangle 59"/>
          <p:cNvSpPr>
            <a:spLocks noChangeArrowheads="1"/>
          </p:cNvSpPr>
          <p:nvPr/>
        </p:nvSpPr>
        <p:spPr bwMode="auto">
          <a:xfrm>
            <a:off x="7019926" y="2514600"/>
            <a:ext cx="1943100" cy="27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2000" u="none" dirty="0" smtClean="0">
                <a:solidFill>
                  <a:srgbClr val="DDDDDD"/>
                </a:solidFill>
                <a:latin typeface="Haettenschweiler" pitchFamily="34" charset="0"/>
              </a:rPr>
              <a:t>Daniel Lafuente</a:t>
            </a:r>
            <a:endParaRPr lang="es-ES" sz="2000" u="none" dirty="0">
              <a:solidFill>
                <a:srgbClr val="DDDDDD"/>
              </a:solidFill>
              <a:latin typeface="Haettenschweiler" pitchFamily="34" charset="0"/>
            </a:endParaRPr>
          </a:p>
        </p:txBody>
      </p:sp>
      <p:pic>
        <p:nvPicPr>
          <p:cNvPr id="2050" name="Picture 2" descr="C:\Documentos de trabajo DANIEL\backup\Fotos Sajama\Visita de UK a Bolivia\DSCN02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64316" y="3536158"/>
            <a:ext cx="292895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3" name="AutoShape 21"/>
          <p:cNvSpPr>
            <a:spLocks noChangeArrowheads="1"/>
          </p:cNvSpPr>
          <p:nvPr/>
        </p:nvSpPr>
        <p:spPr bwMode="auto">
          <a:xfrm>
            <a:off x="-180974" y="188914"/>
            <a:ext cx="9612313" cy="287337"/>
          </a:xfrm>
          <a:prstGeom prst="roundRect">
            <a:avLst>
              <a:gd name="adj" fmla="val 50000"/>
            </a:avLst>
          </a:prstGeom>
          <a:solidFill>
            <a:schemeClr val="tx1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49" name="Group 37"/>
          <p:cNvGrpSpPr>
            <a:grpSpLocks/>
          </p:cNvGrpSpPr>
          <p:nvPr/>
        </p:nvGrpSpPr>
        <p:grpSpPr bwMode="auto">
          <a:xfrm>
            <a:off x="396876" y="163514"/>
            <a:ext cx="2087563" cy="312737"/>
            <a:chOff x="250" y="103"/>
            <a:chExt cx="1315" cy="197"/>
          </a:xfrm>
        </p:grpSpPr>
        <p:sp>
          <p:nvSpPr>
            <p:cNvPr id="38929" name="AutoShape 17"/>
            <p:cNvSpPr>
              <a:spLocks noChangeArrowheads="1"/>
            </p:cNvSpPr>
            <p:nvPr/>
          </p:nvSpPr>
          <p:spPr bwMode="auto">
            <a:xfrm>
              <a:off x="250" y="119"/>
              <a:ext cx="1270" cy="173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2" name="Rectangle 20"/>
            <p:cNvSpPr>
              <a:spLocks noChangeArrowheads="1"/>
            </p:cNvSpPr>
            <p:nvPr/>
          </p:nvSpPr>
          <p:spPr bwMode="auto">
            <a:xfrm>
              <a:off x="303" y="103"/>
              <a:ext cx="1262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buClr>
                  <a:srgbClr val="FF9900"/>
                </a:buClr>
                <a:buFont typeface="Wingdings" pitchFamily="2" charset="2"/>
                <a:buNone/>
              </a:pPr>
              <a:r>
                <a:rPr lang="es-ES" sz="2000" b="1" u="none" dirty="0" smtClean="0">
                  <a:solidFill>
                    <a:srgbClr val="FF9933"/>
                  </a:solidFill>
                  <a:latin typeface="Copperplate Gothic Bold" pitchFamily="34" charset="0"/>
                </a:rPr>
                <a:t>CONTENT</a:t>
              </a:r>
              <a:endParaRPr lang="es-ES" sz="2000" b="1" u="none" dirty="0">
                <a:solidFill>
                  <a:srgbClr val="FF9933"/>
                </a:solidFill>
                <a:latin typeface="Copperplate Gothic Bold" pitchFamily="34" charset="0"/>
              </a:endParaRPr>
            </a:p>
          </p:txBody>
        </p:sp>
      </p:grp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1143000" y="1295401"/>
            <a:ext cx="7416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rgbClr val="FF6600"/>
              </a:buClr>
              <a:buFont typeface="Wingdings" pitchFamily="2" charset="2"/>
              <a:buNone/>
            </a:pPr>
            <a:r>
              <a:rPr lang="es-CO" sz="2400" u="none">
                <a:solidFill>
                  <a:srgbClr val="DDDDDD"/>
                </a:solidFill>
                <a:latin typeface="Arial Black" pitchFamily="34" charset="0"/>
              </a:rPr>
              <a:t>	</a:t>
            </a:r>
            <a:endParaRPr lang="es-ES" sz="2400" u="none">
              <a:solidFill>
                <a:srgbClr val="DDDDDD"/>
              </a:solidFill>
              <a:latin typeface="Arial Black" pitchFamily="34" charset="0"/>
            </a:endParaRP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1116013" y="2997200"/>
            <a:ext cx="7416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rgbClr val="FF6600"/>
              </a:buClr>
              <a:buFont typeface="Wingdings" pitchFamily="2" charset="2"/>
              <a:buNone/>
            </a:pPr>
            <a:endParaRPr lang="en-US" sz="2400" u="none">
              <a:solidFill>
                <a:srgbClr val="DDDDDD"/>
              </a:solidFill>
              <a:latin typeface="Arial Black" pitchFamily="34" charset="0"/>
            </a:endParaRP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1116013" y="4508501"/>
            <a:ext cx="7416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rgbClr val="FF6600"/>
              </a:buClr>
              <a:buFont typeface="Wingdings" pitchFamily="2" charset="2"/>
              <a:buNone/>
            </a:pPr>
            <a:r>
              <a:rPr lang="es-CO" sz="2400" u="none">
                <a:solidFill>
                  <a:srgbClr val="DDDDDD"/>
                </a:solidFill>
                <a:latin typeface="Arial Black" pitchFamily="34" charset="0"/>
              </a:rPr>
              <a:t>	</a:t>
            </a:r>
            <a:endParaRPr lang="es-ES" sz="2400" u="none">
              <a:solidFill>
                <a:srgbClr val="DDDDDD"/>
              </a:solidFill>
              <a:latin typeface="Arial Black" pitchFamily="34" charset="0"/>
            </a:endParaRPr>
          </a:p>
        </p:txBody>
      </p:sp>
      <p:sp>
        <p:nvSpPr>
          <p:cNvPr id="38946" name="Line 34"/>
          <p:cNvSpPr>
            <a:spLocks noChangeShapeType="1"/>
          </p:cNvSpPr>
          <p:nvPr/>
        </p:nvSpPr>
        <p:spPr bwMode="auto">
          <a:xfrm>
            <a:off x="-468312" y="6669088"/>
            <a:ext cx="9936163" cy="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48" name="Rectangle 36"/>
          <p:cNvSpPr>
            <a:spLocks noChangeArrowheads="1"/>
          </p:cNvSpPr>
          <p:nvPr/>
        </p:nvSpPr>
        <p:spPr bwMode="auto">
          <a:xfrm>
            <a:off x="5786445" y="214291"/>
            <a:ext cx="3586155" cy="16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1600" u="none" dirty="0" smtClean="0">
                <a:solidFill>
                  <a:srgbClr val="C0C0C0"/>
                </a:solidFill>
                <a:latin typeface="Haettenschweiler" pitchFamily="34" charset="0"/>
              </a:rPr>
              <a:t>Cumbre del </a:t>
            </a:r>
            <a:r>
              <a:rPr lang="es-ES" sz="1600" u="none" dirty="0" err="1" smtClean="0">
                <a:solidFill>
                  <a:srgbClr val="C0C0C0"/>
                </a:solidFill>
                <a:latin typeface="Haettenschweiler" pitchFamily="34" charset="0"/>
              </a:rPr>
              <a:t>Sajama</a:t>
            </a:r>
            <a:r>
              <a:rPr lang="es-ES" sz="1600" u="none" dirty="0" smtClean="0">
                <a:solidFill>
                  <a:srgbClr val="C0C0C0"/>
                </a:solidFill>
                <a:latin typeface="Haettenschweiler" pitchFamily="34" charset="0"/>
              </a:rPr>
              <a:t> – Proyecto Comercio Justo </a:t>
            </a:r>
            <a:endParaRPr lang="es-ES" sz="1600" u="none" dirty="0">
              <a:solidFill>
                <a:srgbClr val="C0C0C0"/>
              </a:solidFill>
              <a:latin typeface="Haettenschweiler" pitchFamily="34" charset="0"/>
            </a:endParaRPr>
          </a:p>
        </p:txBody>
      </p:sp>
      <p:sp>
        <p:nvSpPr>
          <p:cNvPr id="38964" name="Text Box 52"/>
          <p:cNvSpPr txBox="1">
            <a:spLocks noChangeArrowheads="1"/>
          </p:cNvSpPr>
          <p:nvPr/>
        </p:nvSpPr>
        <p:spPr bwMode="auto">
          <a:xfrm>
            <a:off x="762000" y="1524001"/>
            <a:ext cx="7704139" cy="41303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Clr>
                <a:srgbClr val="CC6600"/>
              </a:buClr>
            </a:pPr>
            <a:r>
              <a:rPr lang="en-US" sz="3200" u="none" dirty="0" smtClean="0">
                <a:solidFill>
                  <a:srgbClr val="EAEAEA"/>
                </a:solidFill>
                <a:latin typeface="Haettenschweiler" pitchFamily="34" charset="0"/>
              </a:rPr>
              <a:t>Brief History</a:t>
            </a:r>
          </a:p>
          <a:p>
            <a:pPr marL="457200" indent="-457200">
              <a:spcBef>
                <a:spcPct val="20000"/>
              </a:spcBef>
              <a:buClr>
                <a:srgbClr val="CC6600"/>
              </a:buClr>
            </a:pPr>
            <a:r>
              <a:rPr lang="es-BO" sz="3200" u="none" dirty="0" smtClean="0">
                <a:solidFill>
                  <a:srgbClr val="EAEAEA"/>
                </a:solidFill>
                <a:latin typeface="Haettenschweiler" pitchFamily="34" charset="0"/>
              </a:rPr>
              <a:t>General Data</a:t>
            </a:r>
            <a:endParaRPr lang="en-US" sz="3200" u="none" dirty="0" smtClean="0">
              <a:solidFill>
                <a:srgbClr val="EAEAEA"/>
              </a:solidFill>
              <a:latin typeface="Haettenschweiler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rgbClr val="CC6600"/>
              </a:buClr>
            </a:pPr>
            <a:r>
              <a:rPr lang="en-US" sz="3200" u="none" dirty="0" smtClean="0">
                <a:solidFill>
                  <a:srgbClr val="EAEAEA"/>
                </a:solidFill>
                <a:latin typeface="Haettenschweiler" pitchFamily="34" charset="0"/>
              </a:rPr>
              <a:t>Production process</a:t>
            </a:r>
          </a:p>
          <a:p>
            <a:pPr marL="457200" indent="-457200">
              <a:spcBef>
                <a:spcPct val="20000"/>
              </a:spcBef>
              <a:buClr>
                <a:srgbClr val="CC6600"/>
              </a:buClr>
            </a:pPr>
            <a:r>
              <a:rPr lang="en-US" sz="3200" u="none" dirty="0" smtClean="0">
                <a:solidFill>
                  <a:srgbClr val="EAEAEA"/>
                </a:solidFill>
                <a:latin typeface="Haettenschweiler" pitchFamily="34" charset="0"/>
              </a:rPr>
              <a:t>Commercialization</a:t>
            </a:r>
          </a:p>
          <a:p>
            <a:pPr marL="457200" indent="-457200">
              <a:spcBef>
                <a:spcPct val="20000"/>
              </a:spcBef>
              <a:buClr>
                <a:srgbClr val="CC6600"/>
              </a:buClr>
            </a:pPr>
            <a:r>
              <a:rPr lang="en-US" sz="3200" u="none" dirty="0" smtClean="0">
                <a:solidFill>
                  <a:srgbClr val="EAEAEA"/>
                </a:solidFill>
                <a:latin typeface="Haettenschweiler" pitchFamily="34" charset="0"/>
              </a:rPr>
              <a:t>Challenges</a:t>
            </a:r>
          </a:p>
          <a:p>
            <a:pPr marL="457200" indent="-457200">
              <a:spcBef>
                <a:spcPct val="20000"/>
              </a:spcBef>
              <a:buClr>
                <a:srgbClr val="CC6600"/>
              </a:buClr>
            </a:pPr>
            <a:r>
              <a:rPr lang="en-US" sz="3200" u="none" dirty="0" smtClean="0">
                <a:solidFill>
                  <a:srgbClr val="EAEAEA"/>
                </a:solidFill>
                <a:latin typeface="Haettenschweiler" pitchFamily="34" charset="0"/>
              </a:rPr>
              <a:t>Opportunities</a:t>
            </a:r>
          </a:p>
          <a:p>
            <a:pPr marL="457200" indent="-457200">
              <a:spcBef>
                <a:spcPct val="20000"/>
              </a:spcBef>
              <a:buClr>
                <a:srgbClr val="CC6600"/>
              </a:buClr>
            </a:pPr>
            <a:endParaRPr lang="en-US" sz="3200" u="none" dirty="0">
              <a:solidFill>
                <a:srgbClr val="EAEAEA"/>
              </a:solidFill>
              <a:latin typeface="Haettenschweiler" pitchFamily="34" charset="0"/>
            </a:endParaRPr>
          </a:p>
        </p:txBody>
      </p:sp>
      <p:sp>
        <p:nvSpPr>
          <p:cNvPr id="38965" name="Rectangle 53"/>
          <p:cNvSpPr>
            <a:spLocks noChangeArrowheads="1"/>
          </p:cNvSpPr>
          <p:nvPr/>
        </p:nvSpPr>
        <p:spPr bwMode="auto">
          <a:xfrm>
            <a:off x="381000" y="1447801"/>
            <a:ext cx="533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rgbClr val="FF6600"/>
              </a:buClr>
              <a:buFont typeface="Wingdings" pitchFamily="2" charset="2"/>
              <a:buChar char=""/>
            </a:pPr>
            <a:r>
              <a:rPr lang="es-CO" sz="2400" u="none">
                <a:solidFill>
                  <a:srgbClr val="DDDDDD"/>
                </a:solidFill>
                <a:latin typeface="Arial Black" pitchFamily="34" charset="0"/>
              </a:rPr>
              <a:t>	</a:t>
            </a:r>
            <a:endParaRPr lang="es-ES" sz="2400" u="none">
              <a:solidFill>
                <a:srgbClr val="DDDDDD"/>
              </a:solidFill>
              <a:latin typeface="Arial Black" pitchFamily="34" charset="0"/>
            </a:endParaRPr>
          </a:p>
        </p:txBody>
      </p:sp>
      <p:sp>
        <p:nvSpPr>
          <p:cNvPr id="38966" name="Rectangle 54"/>
          <p:cNvSpPr>
            <a:spLocks noChangeArrowheads="1"/>
          </p:cNvSpPr>
          <p:nvPr/>
        </p:nvSpPr>
        <p:spPr bwMode="auto">
          <a:xfrm>
            <a:off x="304800" y="1981201"/>
            <a:ext cx="533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rgbClr val="FF6600"/>
              </a:buClr>
              <a:buFont typeface="Wingdings" pitchFamily="2" charset="2"/>
              <a:buChar char=""/>
            </a:pPr>
            <a:r>
              <a:rPr lang="es-CO" sz="2400" u="none">
                <a:solidFill>
                  <a:srgbClr val="DDDDDD"/>
                </a:solidFill>
                <a:latin typeface="Arial Black" pitchFamily="34" charset="0"/>
              </a:rPr>
              <a:t>	</a:t>
            </a:r>
            <a:endParaRPr lang="es-ES" sz="2400" u="none">
              <a:solidFill>
                <a:srgbClr val="DDDDDD"/>
              </a:solidFill>
              <a:latin typeface="Arial Black" pitchFamily="34" charset="0"/>
            </a:endParaRPr>
          </a:p>
        </p:txBody>
      </p:sp>
      <p:sp>
        <p:nvSpPr>
          <p:cNvPr id="38967" name="Rectangle 55"/>
          <p:cNvSpPr>
            <a:spLocks noChangeArrowheads="1"/>
          </p:cNvSpPr>
          <p:nvPr/>
        </p:nvSpPr>
        <p:spPr bwMode="auto">
          <a:xfrm>
            <a:off x="304800" y="2590801"/>
            <a:ext cx="533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rgbClr val="FF6600"/>
              </a:buClr>
              <a:buFont typeface="Wingdings" pitchFamily="2" charset="2"/>
              <a:buChar char=""/>
            </a:pPr>
            <a:r>
              <a:rPr lang="es-CO" sz="2400" u="none">
                <a:solidFill>
                  <a:srgbClr val="DDDDDD"/>
                </a:solidFill>
                <a:latin typeface="Arial Black" pitchFamily="34" charset="0"/>
              </a:rPr>
              <a:t>	</a:t>
            </a:r>
            <a:endParaRPr lang="es-ES" sz="2400" u="none">
              <a:solidFill>
                <a:srgbClr val="DDDDDD"/>
              </a:solidFill>
              <a:latin typeface="Arial Black" pitchFamily="34" charset="0"/>
            </a:endParaRPr>
          </a:p>
        </p:txBody>
      </p:sp>
      <p:sp>
        <p:nvSpPr>
          <p:cNvPr id="38968" name="Rectangle 56"/>
          <p:cNvSpPr>
            <a:spLocks noChangeArrowheads="1"/>
          </p:cNvSpPr>
          <p:nvPr/>
        </p:nvSpPr>
        <p:spPr bwMode="auto">
          <a:xfrm>
            <a:off x="304800" y="3200401"/>
            <a:ext cx="533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rgbClr val="FF6600"/>
              </a:buClr>
              <a:buFont typeface="Wingdings" pitchFamily="2" charset="2"/>
              <a:buChar char=""/>
            </a:pPr>
            <a:r>
              <a:rPr lang="es-CO" sz="2400" u="none">
                <a:solidFill>
                  <a:srgbClr val="DDDDDD"/>
                </a:solidFill>
                <a:latin typeface="Arial Black" pitchFamily="34" charset="0"/>
              </a:rPr>
              <a:t>	</a:t>
            </a:r>
            <a:endParaRPr lang="es-ES" sz="2400" u="none">
              <a:solidFill>
                <a:srgbClr val="DDDDDD"/>
              </a:solidFill>
              <a:latin typeface="Arial Black" pitchFamily="34" charset="0"/>
            </a:endParaRPr>
          </a:p>
        </p:txBody>
      </p:sp>
      <p:sp>
        <p:nvSpPr>
          <p:cNvPr id="38969" name="Rectangle 57"/>
          <p:cNvSpPr>
            <a:spLocks noChangeArrowheads="1"/>
          </p:cNvSpPr>
          <p:nvPr/>
        </p:nvSpPr>
        <p:spPr bwMode="auto">
          <a:xfrm>
            <a:off x="304800" y="4343401"/>
            <a:ext cx="533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rgbClr val="FF6600"/>
              </a:buClr>
              <a:buFont typeface="Wingdings" pitchFamily="2" charset="2"/>
              <a:buChar char=""/>
            </a:pPr>
            <a:r>
              <a:rPr lang="es-CO" sz="2400" u="none">
                <a:solidFill>
                  <a:srgbClr val="DDDDDD"/>
                </a:solidFill>
                <a:latin typeface="Arial Black" pitchFamily="34" charset="0"/>
              </a:rPr>
              <a:t>	</a:t>
            </a:r>
            <a:endParaRPr lang="es-ES" sz="2400" u="none">
              <a:solidFill>
                <a:srgbClr val="DDDDDD"/>
              </a:solidFill>
              <a:latin typeface="Arial Black" pitchFamily="34" charset="0"/>
            </a:endParaRPr>
          </a:p>
        </p:txBody>
      </p:sp>
      <p:sp>
        <p:nvSpPr>
          <p:cNvPr id="38970" name="Rectangle 58"/>
          <p:cNvSpPr>
            <a:spLocks noChangeArrowheads="1"/>
          </p:cNvSpPr>
          <p:nvPr/>
        </p:nvSpPr>
        <p:spPr bwMode="auto">
          <a:xfrm>
            <a:off x="304800" y="3733801"/>
            <a:ext cx="533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rgbClr val="FF6600"/>
              </a:buClr>
              <a:buFont typeface="Wingdings" pitchFamily="2" charset="2"/>
              <a:buChar char=""/>
            </a:pPr>
            <a:r>
              <a:rPr lang="es-CO" sz="2400" u="none">
                <a:solidFill>
                  <a:srgbClr val="DDDDDD"/>
                </a:solidFill>
                <a:latin typeface="Arial Black" pitchFamily="34" charset="0"/>
              </a:rPr>
              <a:t>	</a:t>
            </a:r>
            <a:endParaRPr lang="es-ES" sz="2400" u="none">
              <a:solidFill>
                <a:srgbClr val="DDDDDD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04" name="Group 40"/>
          <p:cNvGrpSpPr>
            <a:grpSpLocks/>
          </p:cNvGrpSpPr>
          <p:nvPr/>
        </p:nvGrpSpPr>
        <p:grpSpPr bwMode="auto">
          <a:xfrm>
            <a:off x="381000" y="381000"/>
            <a:ext cx="3352800" cy="6262710"/>
            <a:chOff x="657" y="390"/>
            <a:chExt cx="1552" cy="3312"/>
          </a:xfrm>
        </p:grpSpPr>
        <p:sp>
          <p:nvSpPr>
            <p:cNvPr id="36876" name="AutoShape 12"/>
            <p:cNvSpPr>
              <a:spLocks noChangeArrowheads="1"/>
            </p:cNvSpPr>
            <p:nvPr/>
          </p:nvSpPr>
          <p:spPr bwMode="auto">
            <a:xfrm>
              <a:off x="657" y="2251"/>
              <a:ext cx="1552" cy="1451"/>
            </a:xfrm>
            <a:prstGeom prst="roundRect">
              <a:avLst>
                <a:gd name="adj" fmla="val 21574"/>
              </a:avLst>
            </a:prstGeom>
            <a:noFill/>
            <a:ln w="127000">
              <a:solidFill>
                <a:srgbClr val="969696">
                  <a:alpha val="85001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7" name="Line 13"/>
            <p:cNvSpPr>
              <a:spLocks noChangeShapeType="1"/>
            </p:cNvSpPr>
            <p:nvPr/>
          </p:nvSpPr>
          <p:spPr bwMode="auto">
            <a:xfrm flipV="1">
              <a:off x="1791" y="390"/>
              <a:ext cx="0" cy="1861"/>
            </a:xfrm>
            <a:prstGeom prst="line">
              <a:avLst/>
            </a:prstGeom>
            <a:noFill/>
            <a:ln w="139700">
              <a:solidFill>
                <a:srgbClr val="969696">
                  <a:alpha val="85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8" name="Line 14"/>
          <p:cNvSpPr>
            <a:spLocks noChangeShapeType="1"/>
          </p:cNvSpPr>
          <p:nvPr/>
        </p:nvSpPr>
        <p:spPr bwMode="auto">
          <a:xfrm flipH="1" flipV="1">
            <a:off x="2857487" y="457196"/>
            <a:ext cx="5072099" cy="45719"/>
          </a:xfrm>
          <a:prstGeom prst="line">
            <a:avLst/>
          </a:prstGeom>
          <a:noFill/>
          <a:ln w="139700">
            <a:solidFill>
              <a:srgbClr val="969696">
                <a:alpha val="85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6905" name="Group 41"/>
          <p:cNvGrpSpPr>
            <a:grpSpLocks/>
          </p:cNvGrpSpPr>
          <p:nvPr/>
        </p:nvGrpSpPr>
        <p:grpSpPr bwMode="auto">
          <a:xfrm>
            <a:off x="4876801" y="533400"/>
            <a:ext cx="3938588" cy="1905000"/>
            <a:chOff x="2835" y="439"/>
            <a:chExt cx="2721" cy="1403"/>
          </a:xfrm>
        </p:grpSpPr>
        <p:sp>
          <p:nvSpPr>
            <p:cNvPr id="36879" name="AutoShape 15"/>
            <p:cNvSpPr>
              <a:spLocks noChangeArrowheads="1"/>
            </p:cNvSpPr>
            <p:nvPr/>
          </p:nvSpPr>
          <p:spPr bwMode="auto">
            <a:xfrm>
              <a:off x="2835" y="754"/>
              <a:ext cx="2721" cy="1088"/>
            </a:xfrm>
            <a:prstGeom prst="roundRect">
              <a:avLst>
                <a:gd name="adj" fmla="val 16667"/>
              </a:avLst>
            </a:prstGeom>
            <a:noFill/>
            <a:ln w="139700">
              <a:solidFill>
                <a:srgbClr val="969696">
                  <a:alpha val="85001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Line 16"/>
            <p:cNvSpPr>
              <a:spLocks noChangeShapeType="1"/>
            </p:cNvSpPr>
            <p:nvPr/>
          </p:nvSpPr>
          <p:spPr bwMode="auto">
            <a:xfrm flipV="1">
              <a:off x="4876" y="439"/>
              <a:ext cx="0" cy="273"/>
            </a:xfrm>
            <a:prstGeom prst="line">
              <a:avLst/>
            </a:prstGeom>
            <a:noFill/>
            <a:ln w="139700">
              <a:solidFill>
                <a:srgbClr val="969696">
                  <a:alpha val="85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6789739" y="3025775"/>
            <a:ext cx="1943100" cy="26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2000" u="none" dirty="0" err="1" smtClean="0">
                <a:solidFill>
                  <a:srgbClr val="DDDDDD"/>
                </a:solidFill>
                <a:latin typeface="Haettenschweiler" pitchFamily="34" charset="0"/>
              </a:rPr>
              <a:t>Cotapata</a:t>
            </a:r>
            <a:r>
              <a:rPr lang="es-ES" sz="2000" u="none" dirty="0" smtClean="0">
                <a:solidFill>
                  <a:srgbClr val="DDDDDD"/>
                </a:solidFill>
                <a:latin typeface="Haettenschweiler" pitchFamily="34" charset="0"/>
              </a:rPr>
              <a:t> - Bolivia</a:t>
            </a:r>
            <a:r>
              <a:rPr lang="es-ES" sz="1600" u="none" dirty="0" smtClean="0">
                <a:solidFill>
                  <a:srgbClr val="DDDDDD"/>
                </a:solidFill>
                <a:latin typeface="Haettenschweiler" pitchFamily="34" charset="0"/>
              </a:rPr>
              <a:t> </a:t>
            </a:r>
            <a:endParaRPr lang="es-ES" sz="1600" u="none" dirty="0">
              <a:solidFill>
                <a:srgbClr val="DDDDDD"/>
              </a:solidFill>
              <a:latin typeface="Haettenschweiler" pitchFamily="34" charset="0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4413249" y="1612901"/>
            <a:ext cx="4464051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2800" b="1" u="none">
              <a:solidFill>
                <a:srgbClr val="FF9933"/>
              </a:solidFill>
              <a:latin typeface="Copperplate Gothic Bold" pitchFamily="34" charset="0"/>
            </a:endParaRP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1909763" y="6654800"/>
            <a:ext cx="5759451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1200" b="1" u="none">
              <a:solidFill>
                <a:srgbClr val="FF6600"/>
              </a:solidFill>
            </a:endParaRPr>
          </a:p>
        </p:txBody>
      </p:sp>
      <p:sp>
        <p:nvSpPr>
          <p:cNvPr id="36912" name="Rectangle 48"/>
          <p:cNvSpPr>
            <a:spLocks noChangeArrowheads="1"/>
          </p:cNvSpPr>
          <p:nvPr/>
        </p:nvSpPr>
        <p:spPr bwMode="auto">
          <a:xfrm>
            <a:off x="2514600" y="1295401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BO" sz="3600" b="1" u="none" dirty="0" smtClean="0">
                <a:solidFill>
                  <a:srgbClr val="FFCC66"/>
                </a:solidFill>
                <a:latin typeface="Arial Narrow" pitchFamily="34" charset="0"/>
              </a:rPr>
              <a:t>BRIEF HISTORY</a:t>
            </a:r>
            <a:endParaRPr lang="en-US" sz="3600" b="1" u="none" dirty="0">
              <a:solidFill>
                <a:srgbClr val="FFCC66"/>
              </a:solidFill>
              <a:latin typeface="Arial Narrow" pitchFamily="34" charset="0"/>
            </a:endParaRPr>
          </a:p>
        </p:txBody>
      </p:sp>
      <p:pic>
        <p:nvPicPr>
          <p:cNvPr id="3074" name="Picture 2" descr="C:\Documentos de trabajo DANIEL\backup\Fotos Sajama\Visita de UK a Bolivia\DSCN03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50068" y="3607596"/>
            <a:ext cx="264320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8" grpId="0" animBg="1"/>
      <p:bldP spid="36890" grpId="0" autoUpdateAnimBg="0"/>
      <p:bldP spid="3688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785787" y="2786059"/>
            <a:ext cx="74168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buClr>
                <a:srgbClr val="FF6600"/>
              </a:buClr>
              <a:buFontTx/>
              <a:buChar char="-"/>
            </a:pPr>
            <a:r>
              <a:rPr lang="es-BO" sz="2400" u="none" dirty="0" smtClean="0">
                <a:solidFill>
                  <a:srgbClr val="DDDDDD"/>
                </a:solidFill>
                <a:latin typeface="Arial Black" pitchFamily="34" charset="0"/>
              </a:rPr>
              <a:t> </a:t>
            </a:r>
            <a:r>
              <a:rPr lang="en-US" sz="2400" u="none" dirty="0" smtClean="0">
                <a:solidFill>
                  <a:srgbClr val="DDDDDD"/>
                </a:solidFill>
                <a:latin typeface="Arial Black" pitchFamily="34" charset="0"/>
              </a:rPr>
              <a:t>Antiquity of the mine</a:t>
            </a:r>
          </a:p>
          <a:p>
            <a:pPr algn="just">
              <a:buClr>
                <a:srgbClr val="FF6600"/>
              </a:buClr>
              <a:buFontTx/>
              <a:buChar char="-"/>
            </a:pPr>
            <a:endParaRPr lang="en-US" sz="2400" u="none" dirty="0" smtClean="0">
              <a:solidFill>
                <a:srgbClr val="DDDDDD"/>
              </a:solidFill>
              <a:latin typeface="Arial Black" pitchFamily="34" charset="0"/>
            </a:endParaRPr>
          </a:p>
          <a:p>
            <a:pPr algn="just">
              <a:buClr>
                <a:srgbClr val="FF6600"/>
              </a:buClr>
              <a:buFontTx/>
              <a:buChar char="-"/>
            </a:pPr>
            <a:r>
              <a:rPr lang="en-US" sz="2400" u="none" dirty="0" smtClean="0">
                <a:solidFill>
                  <a:srgbClr val="DDDDDD"/>
                </a:solidFill>
                <a:latin typeface="Arial Black" pitchFamily="34" charset="0"/>
              </a:rPr>
              <a:t> Actual concessionaries (land owners)</a:t>
            </a:r>
          </a:p>
          <a:p>
            <a:pPr algn="just">
              <a:buClr>
                <a:srgbClr val="FF6600"/>
              </a:buClr>
            </a:pPr>
            <a:endParaRPr lang="en-US" sz="2400" u="none" dirty="0" smtClean="0">
              <a:solidFill>
                <a:srgbClr val="DDDDDD"/>
              </a:solidFill>
              <a:latin typeface="Arial Black" pitchFamily="34" charset="0"/>
            </a:endParaRPr>
          </a:p>
          <a:p>
            <a:pPr algn="just">
              <a:buClr>
                <a:srgbClr val="FF6600"/>
              </a:buClr>
              <a:buFontTx/>
              <a:buChar char="-"/>
            </a:pPr>
            <a:r>
              <a:rPr lang="en-US" sz="2400" u="none" dirty="0" smtClean="0">
                <a:solidFill>
                  <a:srgbClr val="DDDDDD"/>
                </a:solidFill>
                <a:latin typeface="Arial Black" pitchFamily="34" charset="0"/>
              </a:rPr>
              <a:t> Protected area </a:t>
            </a:r>
          </a:p>
          <a:p>
            <a:pPr algn="just">
              <a:buClr>
                <a:srgbClr val="FF6600"/>
              </a:buClr>
              <a:buFontTx/>
              <a:buChar char="-"/>
            </a:pPr>
            <a:endParaRPr lang="en-US" sz="2400" u="none" dirty="0" smtClean="0">
              <a:solidFill>
                <a:srgbClr val="DDDDDD"/>
              </a:solidFill>
              <a:latin typeface="Arial Black" pitchFamily="34" charset="0"/>
            </a:endParaRPr>
          </a:p>
          <a:p>
            <a:pPr algn="just">
              <a:buClr>
                <a:srgbClr val="FF6600"/>
              </a:buClr>
              <a:buFontTx/>
              <a:buChar char="-"/>
            </a:pPr>
            <a:r>
              <a:rPr lang="en-US" sz="2400" u="none" dirty="0" smtClean="0">
                <a:solidFill>
                  <a:srgbClr val="DDDDDD"/>
                </a:solidFill>
                <a:latin typeface="Arial Black" pitchFamily="34" charset="0"/>
              </a:rPr>
              <a:t> Selection process for fair trade project</a:t>
            </a:r>
          </a:p>
          <a:p>
            <a:pPr algn="just">
              <a:buClr>
                <a:srgbClr val="FF6600"/>
              </a:buClr>
            </a:pPr>
            <a:endParaRPr lang="es-BO" sz="2400" u="none" dirty="0">
              <a:solidFill>
                <a:srgbClr val="DDDDDD"/>
              </a:solidFill>
              <a:latin typeface="Arial Black" pitchFamily="34" charset="0"/>
            </a:endParaRPr>
          </a:p>
          <a:p>
            <a:pPr algn="just">
              <a:buClr>
                <a:srgbClr val="FF6600"/>
              </a:buClr>
              <a:buFontTx/>
              <a:buChar char="-"/>
            </a:pPr>
            <a:r>
              <a:rPr lang="es-BO" sz="2400" u="none" dirty="0" smtClean="0">
                <a:solidFill>
                  <a:srgbClr val="DDDDDD"/>
                </a:solidFill>
                <a:latin typeface="Arial Black" pitchFamily="34" charset="0"/>
              </a:rPr>
              <a:t> </a:t>
            </a:r>
            <a:r>
              <a:rPr lang="en-US" sz="2400" u="none" dirty="0" smtClean="0">
                <a:solidFill>
                  <a:srgbClr val="DDDDDD"/>
                </a:solidFill>
                <a:latin typeface="Arial Black" pitchFamily="34" charset="0"/>
              </a:rPr>
              <a:t>Established</a:t>
            </a:r>
            <a:r>
              <a:rPr lang="es-BO" sz="2400" u="none" dirty="0" smtClean="0">
                <a:solidFill>
                  <a:srgbClr val="DDDDDD"/>
                </a:solidFill>
                <a:latin typeface="Arial Black" pitchFamily="34" charset="0"/>
              </a:rPr>
              <a:t> </a:t>
            </a:r>
            <a:r>
              <a:rPr lang="en-US" sz="2400" u="none" dirty="0" smtClean="0">
                <a:solidFill>
                  <a:srgbClr val="DDDDDD"/>
                </a:solidFill>
                <a:latin typeface="Arial Black" pitchFamily="34" charset="0"/>
              </a:rPr>
              <a:t>partnerships for this project</a:t>
            </a:r>
          </a:p>
          <a:p>
            <a:pPr algn="just">
              <a:buClr>
                <a:srgbClr val="FF6600"/>
              </a:buClr>
              <a:buFontTx/>
              <a:buChar char="-"/>
            </a:pPr>
            <a:endParaRPr lang="es-BO" sz="2400" u="none" dirty="0" smtClean="0">
              <a:solidFill>
                <a:srgbClr val="DDDDDD"/>
              </a:solidFill>
              <a:latin typeface="Arial Black" pitchFamily="34" charset="0"/>
            </a:endParaRPr>
          </a:p>
          <a:p>
            <a:pPr algn="just">
              <a:buClr>
                <a:srgbClr val="FF6600"/>
              </a:buClr>
            </a:pPr>
            <a:endParaRPr lang="es-BO" sz="2400" u="none" dirty="0" smtClean="0">
              <a:solidFill>
                <a:srgbClr val="DDDDDD"/>
              </a:solidFill>
              <a:latin typeface="Arial Black" pitchFamily="34" charset="0"/>
            </a:endParaRPr>
          </a:p>
          <a:p>
            <a:pPr algn="just">
              <a:buClr>
                <a:srgbClr val="FF6600"/>
              </a:buClr>
            </a:pPr>
            <a:endParaRPr lang="es-BO" sz="2400" u="none" dirty="0" smtClean="0">
              <a:solidFill>
                <a:srgbClr val="DDDDDD"/>
              </a:solidFill>
              <a:latin typeface="Arial Black" pitchFamily="34" charset="0"/>
            </a:endParaRPr>
          </a:p>
          <a:p>
            <a:pPr algn="just">
              <a:buClr>
                <a:srgbClr val="FF6600"/>
              </a:buClr>
              <a:buFontTx/>
              <a:buChar char="-"/>
            </a:pPr>
            <a:endParaRPr lang="es-BO" sz="2400" u="none" dirty="0" smtClean="0">
              <a:solidFill>
                <a:srgbClr val="DDDDDD"/>
              </a:solidFill>
              <a:latin typeface="Arial Black" pitchFamily="34" charset="0"/>
            </a:endParaRPr>
          </a:p>
          <a:p>
            <a:pPr algn="just">
              <a:buClr>
                <a:srgbClr val="FF6600"/>
              </a:buClr>
              <a:buFontTx/>
              <a:buChar char="-"/>
            </a:pPr>
            <a:endParaRPr lang="en-US" sz="2400" u="none" dirty="0">
              <a:solidFill>
                <a:srgbClr val="DDDDDD"/>
              </a:solidFill>
              <a:latin typeface="Arial Black" pitchFamily="34" charset="0"/>
            </a:endParaRPr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1116013" y="2997200"/>
            <a:ext cx="7416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rgbClr val="FF6600"/>
              </a:buClr>
              <a:buFont typeface="Wingdings" pitchFamily="2" charset="2"/>
              <a:buNone/>
            </a:pPr>
            <a:r>
              <a:rPr lang="es-CO" sz="2400" u="none">
                <a:solidFill>
                  <a:srgbClr val="DDDDDD"/>
                </a:solidFill>
                <a:latin typeface="Arial Black" pitchFamily="34" charset="0"/>
              </a:rPr>
              <a:t>	</a:t>
            </a:r>
            <a:endParaRPr lang="es-ES" sz="2400" u="none">
              <a:solidFill>
                <a:srgbClr val="DDDDDD"/>
              </a:solidFill>
              <a:latin typeface="Arial Black" pitchFamily="34" charset="0"/>
            </a:endParaRPr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1116013" y="4508501"/>
            <a:ext cx="7416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rgbClr val="FF6600"/>
              </a:buClr>
              <a:buFont typeface="Wingdings" pitchFamily="2" charset="2"/>
              <a:buNone/>
            </a:pPr>
            <a:r>
              <a:rPr lang="es-CO" sz="2400" u="none">
                <a:solidFill>
                  <a:srgbClr val="DDDDDD"/>
                </a:solidFill>
                <a:latin typeface="Arial Black" pitchFamily="34" charset="0"/>
              </a:rPr>
              <a:t>	</a:t>
            </a:r>
            <a:endParaRPr lang="es-ES" sz="2400" u="none">
              <a:solidFill>
                <a:srgbClr val="DDDDDD"/>
              </a:solidFill>
              <a:latin typeface="Arial Black" pitchFamily="34" charset="0"/>
            </a:endParaRPr>
          </a:p>
        </p:txBody>
      </p:sp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7505701" y="142853"/>
            <a:ext cx="18669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u="none" dirty="0" err="1" smtClean="0">
                <a:solidFill>
                  <a:srgbClr val="C0C0C0"/>
                </a:solidFill>
                <a:latin typeface="Haettenschweiler" pitchFamily="34" charset="0"/>
              </a:rPr>
              <a:t>Cotapata</a:t>
            </a:r>
            <a:r>
              <a:rPr lang="es-ES" u="none" dirty="0" smtClean="0">
                <a:solidFill>
                  <a:srgbClr val="C0C0C0"/>
                </a:solidFill>
                <a:latin typeface="Haettenschweiler" pitchFamily="34" charset="0"/>
              </a:rPr>
              <a:t> - Bolivia</a:t>
            </a:r>
            <a:endParaRPr lang="es-ES" u="none" dirty="0">
              <a:solidFill>
                <a:srgbClr val="C0C0C0"/>
              </a:solidFill>
              <a:latin typeface="Haettenschweiler" pitchFamily="34" charset="0"/>
            </a:endParaRPr>
          </a:p>
        </p:txBody>
      </p:sp>
      <p:sp>
        <p:nvSpPr>
          <p:cNvPr id="39964" name="Rectangle 28"/>
          <p:cNvSpPr>
            <a:spLocks noChangeArrowheads="1"/>
          </p:cNvSpPr>
          <p:nvPr/>
        </p:nvSpPr>
        <p:spPr bwMode="auto">
          <a:xfrm>
            <a:off x="19051" y="6651626"/>
            <a:ext cx="94154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rgbClr val="FF9900"/>
              </a:buClr>
              <a:buFont typeface="Wingdings" pitchFamily="2" charset="2"/>
              <a:buNone/>
            </a:pPr>
            <a:endParaRPr lang="es-ES" sz="900" u="none" dirty="0">
              <a:solidFill>
                <a:srgbClr val="C0C0C0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1" y="214291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400" b="1" u="none" dirty="0" smtClean="0">
                <a:solidFill>
                  <a:srgbClr val="FFCC66"/>
                </a:solidFill>
              </a:rPr>
              <a:t>BRIEF HISTORY - COTAPATA</a:t>
            </a:r>
            <a:endParaRPr lang="en-US" sz="2400" b="1" u="none" dirty="0">
              <a:solidFill>
                <a:srgbClr val="FFCC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1371601" y="6456364"/>
            <a:ext cx="6900863" cy="20637"/>
          </a:xfrm>
          <a:prstGeom prst="line">
            <a:avLst/>
          </a:prstGeom>
          <a:noFill/>
          <a:ln w="139700">
            <a:solidFill>
              <a:srgbClr val="969696">
                <a:alpha val="85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9738" name="Group 42"/>
          <p:cNvGrpSpPr>
            <a:grpSpLocks/>
          </p:cNvGrpSpPr>
          <p:nvPr/>
        </p:nvGrpSpPr>
        <p:grpSpPr bwMode="auto">
          <a:xfrm>
            <a:off x="4643439" y="5084763"/>
            <a:ext cx="4176712" cy="1382712"/>
            <a:chOff x="2925" y="3203"/>
            <a:chExt cx="2631" cy="871"/>
          </a:xfrm>
        </p:grpSpPr>
        <p:sp>
          <p:nvSpPr>
            <p:cNvPr id="29711" name="AutoShape 15"/>
            <p:cNvSpPr>
              <a:spLocks noChangeArrowheads="1"/>
            </p:cNvSpPr>
            <p:nvPr/>
          </p:nvSpPr>
          <p:spPr bwMode="auto">
            <a:xfrm>
              <a:off x="2925" y="3203"/>
              <a:ext cx="2631" cy="363"/>
            </a:xfrm>
            <a:prstGeom prst="roundRect">
              <a:avLst>
                <a:gd name="adj" fmla="val 16667"/>
              </a:avLst>
            </a:prstGeom>
            <a:noFill/>
            <a:ln w="139700">
              <a:solidFill>
                <a:srgbClr val="969696">
                  <a:alpha val="85001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" name="Line 17"/>
            <p:cNvSpPr>
              <a:spLocks noChangeShapeType="1"/>
            </p:cNvSpPr>
            <p:nvPr/>
          </p:nvSpPr>
          <p:spPr bwMode="auto">
            <a:xfrm flipV="1">
              <a:off x="5167" y="3566"/>
              <a:ext cx="0" cy="508"/>
            </a:xfrm>
            <a:prstGeom prst="line">
              <a:avLst/>
            </a:prstGeom>
            <a:noFill/>
            <a:ln w="139700">
              <a:solidFill>
                <a:srgbClr val="969696">
                  <a:alpha val="85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37" name="Group 41"/>
          <p:cNvGrpSpPr>
            <a:grpSpLocks/>
          </p:cNvGrpSpPr>
          <p:nvPr/>
        </p:nvGrpSpPr>
        <p:grpSpPr bwMode="auto">
          <a:xfrm>
            <a:off x="142844" y="908050"/>
            <a:ext cx="3643339" cy="5664222"/>
            <a:chOff x="476" y="572"/>
            <a:chExt cx="1510" cy="3493"/>
          </a:xfrm>
        </p:grpSpPr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 flipV="1">
              <a:off x="975" y="2069"/>
              <a:ext cx="0" cy="1996"/>
            </a:xfrm>
            <a:prstGeom prst="line">
              <a:avLst/>
            </a:prstGeom>
            <a:noFill/>
            <a:ln w="139700">
              <a:solidFill>
                <a:srgbClr val="969696">
                  <a:alpha val="85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AutoShape 19"/>
            <p:cNvSpPr>
              <a:spLocks noChangeArrowheads="1"/>
            </p:cNvSpPr>
            <p:nvPr/>
          </p:nvSpPr>
          <p:spPr bwMode="auto">
            <a:xfrm>
              <a:off x="476" y="572"/>
              <a:ext cx="1510" cy="1449"/>
            </a:xfrm>
            <a:prstGeom prst="roundRect">
              <a:avLst>
                <a:gd name="adj" fmla="val 16667"/>
              </a:avLst>
            </a:prstGeom>
            <a:noFill/>
            <a:ln w="152400">
              <a:solidFill>
                <a:srgbClr val="969696">
                  <a:alpha val="85001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4884739" y="5734051"/>
            <a:ext cx="19431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2000" u="none" dirty="0" smtClean="0">
                <a:solidFill>
                  <a:srgbClr val="DDDDDD"/>
                </a:solidFill>
                <a:latin typeface="Haettenschweiler" pitchFamily="34" charset="0"/>
              </a:rPr>
              <a:t>Daniel Lafuente</a:t>
            </a:r>
            <a:endParaRPr lang="es-ES" sz="2000" u="none" dirty="0">
              <a:solidFill>
                <a:srgbClr val="DDDDDD"/>
              </a:solidFill>
              <a:latin typeface="Haettenschweiler" pitchFamily="34" charset="0"/>
            </a:endParaRPr>
          </a:p>
        </p:txBody>
      </p:sp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4659314" y="5313364"/>
            <a:ext cx="4189412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3600" u="none" dirty="0" smtClean="0">
                <a:solidFill>
                  <a:srgbClr val="EAEAEA"/>
                </a:solidFill>
                <a:latin typeface="Haettenschweiler" pitchFamily="34" charset="0"/>
              </a:rPr>
              <a:t>GENERAL DATA</a:t>
            </a:r>
            <a:endParaRPr lang="es-ES" sz="3600" u="none" dirty="0">
              <a:solidFill>
                <a:srgbClr val="FF9933"/>
              </a:solidFill>
              <a:latin typeface="Haettenschweiler" pitchFamily="34" charset="0"/>
            </a:endParaRPr>
          </a:p>
        </p:txBody>
      </p:sp>
      <p:sp>
        <p:nvSpPr>
          <p:cNvPr id="29735" name="Rectangle 39"/>
          <p:cNvSpPr>
            <a:spLocks noChangeArrowheads="1"/>
          </p:cNvSpPr>
          <p:nvPr/>
        </p:nvSpPr>
        <p:spPr bwMode="auto">
          <a:xfrm>
            <a:off x="1981200" y="44451"/>
            <a:ext cx="5759451" cy="31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1400" b="1" u="none" dirty="0" smtClean="0">
                <a:solidFill>
                  <a:srgbClr val="FF6600"/>
                </a:solidFill>
              </a:rPr>
              <a:t>Séptimo Encuentro CASM - Mongoli</a:t>
            </a:r>
            <a:r>
              <a:rPr lang="es-ES" sz="1200" b="1" u="none" dirty="0" smtClean="0">
                <a:solidFill>
                  <a:srgbClr val="FF6600"/>
                </a:solidFill>
              </a:rPr>
              <a:t>a</a:t>
            </a:r>
            <a:endParaRPr lang="es-ES" sz="1200" b="1" u="none" dirty="0">
              <a:solidFill>
                <a:srgbClr val="FF6600"/>
              </a:solidFill>
            </a:endParaRPr>
          </a:p>
        </p:txBody>
      </p:sp>
      <p:pic>
        <p:nvPicPr>
          <p:cNvPr id="4098" name="Picture 2" descr="C:\Documentos de trabajo DANIEL\backup\Fotos Sajama\Visita de UK a Bolivia\DSCN03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928671"/>
            <a:ext cx="3500463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0" grpId="0" animBg="1"/>
      <p:bldP spid="29730" grpId="0" autoUpdateAnimBg="0"/>
      <p:bldP spid="2973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2" name="AutoShape 2070"/>
          <p:cNvSpPr>
            <a:spLocks noChangeArrowheads="1"/>
          </p:cNvSpPr>
          <p:nvPr/>
        </p:nvSpPr>
        <p:spPr bwMode="auto">
          <a:xfrm>
            <a:off x="-180974" y="188914"/>
            <a:ext cx="9612313" cy="287337"/>
          </a:xfrm>
          <a:prstGeom prst="roundRect">
            <a:avLst>
              <a:gd name="adj" fmla="val 50000"/>
            </a:avLst>
          </a:prstGeom>
          <a:solidFill>
            <a:schemeClr val="tx1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86" name="Group 2074"/>
          <p:cNvGrpSpPr>
            <a:grpSpLocks/>
          </p:cNvGrpSpPr>
          <p:nvPr/>
        </p:nvGrpSpPr>
        <p:grpSpPr bwMode="auto">
          <a:xfrm>
            <a:off x="207963" y="117476"/>
            <a:ext cx="4248151" cy="431800"/>
            <a:chOff x="131" y="74"/>
            <a:chExt cx="2676" cy="272"/>
          </a:xfrm>
        </p:grpSpPr>
        <p:sp>
          <p:nvSpPr>
            <p:cNvPr id="40974" name="AutoShape 2062"/>
            <p:cNvSpPr>
              <a:spLocks noChangeArrowheads="1"/>
            </p:cNvSpPr>
            <p:nvPr/>
          </p:nvSpPr>
          <p:spPr bwMode="auto">
            <a:xfrm>
              <a:off x="277" y="74"/>
              <a:ext cx="2407" cy="272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3" name="Rectangle 2061"/>
            <p:cNvSpPr>
              <a:spLocks noChangeArrowheads="1"/>
            </p:cNvSpPr>
            <p:nvPr/>
          </p:nvSpPr>
          <p:spPr bwMode="auto">
            <a:xfrm>
              <a:off x="131" y="146"/>
              <a:ext cx="267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buClr>
                  <a:srgbClr val="FF9900"/>
                </a:buClr>
                <a:buFont typeface="Wingdings" pitchFamily="2" charset="2"/>
                <a:buNone/>
              </a:pPr>
              <a:r>
                <a:rPr lang="es-ES" b="1" u="none" dirty="0" smtClean="0">
                  <a:solidFill>
                    <a:srgbClr val="FF9933"/>
                  </a:solidFill>
                  <a:latin typeface="Copperplate Gothic Bold" pitchFamily="34" charset="0"/>
                </a:rPr>
                <a:t>GENERAL DATA</a:t>
              </a:r>
              <a:endParaRPr lang="es-ES" b="1" u="none" dirty="0">
                <a:solidFill>
                  <a:srgbClr val="FF9933"/>
                </a:solidFill>
                <a:latin typeface="Copperplate Gothic Bold" pitchFamily="34" charset="0"/>
              </a:endParaRPr>
            </a:p>
          </p:txBody>
        </p:sp>
      </p:grpSp>
      <p:sp>
        <p:nvSpPr>
          <p:cNvPr id="40976" name="Rectangle 2064"/>
          <p:cNvSpPr>
            <a:spLocks noChangeArrowheads="1"/>
          </p:cNvSpPr>
          <p:nvPr/>
        </p:nvSpPr>
        <p:spPr bwMode="auto">
          <a:xfrm>
            <a:off x="1116013" y="2997200"/>
            <a:ext cx="7416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rgbClr val="FF6600"/>
              </a:buClr>
              <a:buFont typeface="Wingdings" pitchFamily="2" charset="2"/>
              <a:buNone/>
            </a:pPr>
            <a:r>
              <a:rPr lang="es-CO" sz="2400" u="none">
                <a:solidFill>
                  <a:srgbClr val="DDDDDD"/>
                </a:solidFill>
                <a:latin typeface="Arial Black" pitchFamily="34" charset="0"/>
              </a:rPr>
              <a:t>	</a:t>
            </a:r>
            <a:endParaRPr lang="es-ES" sz="2400" u="none">
              <a:solidFill>
                <a:srgbClr val="DDDDDD"/>
              </a:solidFill>
              <a:latin typeface="Arial Black" pitchFamily="34" charset="0"/>
            </a:endParaRPr>
          </a:p>
        </p:txBody>
      </p:sp>
      <p:sp>
        <p:nvSpPr>
          <p:cNvPr id="40977" name="Rectangle 2065"/>
          <p:cNvSpPr>
            <a:spLocks noChangeArrowheads="1"/>
          </p:cNvSpPr>
          <p:nvPr/>
        </p:nvSpPr>
        <p:spPr bwMode="auto">
          <a:xfrm>
            <a:off x="1116013" y="4508501"/>
            <a:ext cx="7416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rgbClr val="FF6600"/>
              </a:buClr>
              <a:buFont typeface="Wingdings" pitchFamily="2" charset="2"/>
              <a:buNone/>
            </a:pPr>
            <a:r>
              <a:rPr lang="es-CO" sz="2400" u="none">
                <a:solidFill>
                  <a:srgbClr val="DDDDDD"/>
                </a:solidFill>
                <a:latin typeface="Arial Black" pitchFamily="34" charset="0"/>
              </a:rPr>
              <a:t>	</a:t>
            </a:r>
            <a:endParaRPr lang="es-ES" sz="2400" u="none">
              <a:solidFill>
                <a:srgbClr val="DDDDDD"/>
              </a:solidFill>
              <a:latin typeface="Arial Black" pitchFamily="34" charset="0"/>
            </a:endParaRPr>
          </a:p>
        </p:txBody>
      </p:sp>
      <p:sp>
        <p:nvSpPr>
          <p:cNvPr id="40981" name="Rectangle 2069"/>
          <p:cNvSpPr>
            <a:spLocks noChangeArrowheads="1"/>
          </p:cNvSpPr>
          <p:nvPr/>
        </p:nvSpPr>
        <p:spPr bwMode="auto">
          <a:xfrm>
            <a:off x="5500693" y="222250"/>
            <a:ext cx="3871907" cy="20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1600" u="none" dirty="0" smtClean="0">
                <a:solidFill>
                  <a:srgbClr val="C0C0C0"/>
                </a:solidFill>
                <a:latin typeface="Haettenschweiler" pitchFamily="34" charset="0"/>
              </a:rPr>
              <a:t>Cumbre del </a:t>
            </a:r>
            <a:r>
              <a:rPr lang="es-ES" sz="1600" u="none" dirty="0" err="1" smtClean="0">
                <a:solidFill>
                  <a:srgbClr val="C0C0C0"/>
                </a:solidFill>
                <a:latin typeface="Haettenschweiler" pitchFamily="34" charset="0"/>
              </a:rPr>
              <a:t>Sajama</a:t>
            </a:r>
            <a:r>
              <a:rPr lang="es-ES" sz="1600" u="none" dirty="0" smtClean="0">
                <a:solidFill>
                  <a:srgbClr val="C0C0C0"/>
                </a:solidFill>
                <a:latin typeface="Haettenschweiler" pitchFamily="34" charset="0"/>
              </a:rPr>
              <a:t> – Proyecto Comercio Justo en Oro</a:t>
            </a:r>
            <a:endParaRPr lang="es-ES" sz="1600" u="none" dirty="0">
              <a:solidFill>
                <a:srgbClr val="C0C0C0"/>
              </a:solidFill>
              <a:latin typeface="Haettenschweiler" pitchFamily="34" charset="0"/>
            </a:endParaRPr>
          </a:p>
        </p:txBody>
      </p:sp>
      <p:sp>
        <p:nvSpPr>
          <p:cNvPr id="40988" name="Rectangle 2076"/>
          <p:cNvSpPr>
            <a:spLocks noChangeArrowheads="1"/>
          </p:cNvSpPr>
          <p:nvPr/>
        </p:nvSpPr>
        <p:spPr bwMode="auto">
          <a:xfrm>
            <a:off x="685800" y="18288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800" u="none" dirty="0" smtClean="0">
                <a:solidFill>
                  <a:srgbClr val="FFFFFF"/>
                </a:solidFill>
                <a:latin typeface="Arial Narrow" pitchFamily="34" charset="0"/>
              </a:rPr>
              <a:t>Location - La Paz, Nor </a:t>
            </a:r>
            <a:r>
              <a:rPr lang="en-US" sz="2800" u="none" dirty="0" err="1" smtClean="0">
                <a:solidFill>
                  <a:srgbClr val="FFFFFF"/>
                </a:solidFill>
                <a:latin typeface="Arial Narrow" pitchFamily="34" charset="0"/>
              </a:rPr>
              <a:t>Yungas</a:t>
            </a:r>
            <a:r>
              <a:rPr lang="en-US" sz="2800" u="none" dirty="0" smtClean="0">
                <a:solidFill>
                  <a:srgbClr val="FFFFFF"/>
                </a:solidFill>
                <a:latin typeface="Arial Narrow" pitchFamily="34" charset="0"/>
              </a:rPr>
              <a:t>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800" u="none" dirty="0" smtClean="0">
                <a:solidFill>
                  <a:srgbClr val="FFFFFF"/>
                </a:solidFill>
                <a:latin typeface="Arial Narrow" pitchFamily="34" charset="0"/>
              </a:rPr>
              <a:t>Altitude - 2800 Mts. (Above sea level)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800" u="none" dirty="0" smtClean="0">
                <a:solidFill>
                  <a:srgbClr val="FFFFFF"/>
                </a:solidFill>
                <a:latin typeface="Arial Narrow" pitchFamily="34" charset="0"/>
              </a:rPr>
              <a:t>Access to the mine - Road (by car) then a long walk (Path)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800" u="none" dirty="0" smtClean="0">
                <a:solidFill>
                  <a:srgbClr val="FFFFFF"/>
                </a:solidFill>
                <a:latin typeface="Arial Narrow" pitchFamily="34" charset="0"/>
              </a:rPr>
              <a:t>Production- Gold - Purity between 85% to 90%.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800" u="none" dirty="0" smtClean="0">
                <a:solidFill>
                  <a:srgbClr val="FFFFFF"/>
                </a:solidFill>
                <a:latin typeface="Arial Narrow" pitchFamily="34" charset="0"/>
              </a:rPr>
              <a:t>Average amount produced per month - 2 Kilos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800" u="none" dirty="0" smtClean="0">
                <a:solidFill>
                  <a:srgbClr val="FFFFFF"/>
                </a:solidFill>
                <a:latin typeface="Arial Narrow" pitchFamily="34" charset="0"/>
              </a:rPr>
              <a:t>Number</a:t>
            </a:r>
            <a:r>
              <a:rPr lang="es-BO" sz="2800" u="none" dirty="0" smtClean="0">
                <a:solidFill>
                  <a:srgbClr val="FFFFFF"/>
                </a:solidFill>
                <a:latin typeface="Arial Narrow" pitchFamily="34" charset="0"/>
              </a:rPr>
              <a:t> of </a:t>
            </a:r>
            <a:r>
              <a:rPr lang="en-US" sz="2800" u="none" dirty="0" smtClean="0">
                <a:solidFill>
                  <a:srgbClr val="FFFFFF"/>
                </a:solidFill>
                <a:latin typeface="Arial Narrow" pitchFamily="34" charset="0"/>
              </a:rPr>
              <a:t>workers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800" u="none" dirty="0" smtClean="0">
                <a:solidFill>
                  <a:srgbClr val="FFFFFF"/>
                </a:solidFill>
                <a:latin typeface="Arial Narrow" pitchFamily="34" charset="0"/>
              </a:rPr>
              <a:t>Actual Salary for the workers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endParaRPr lang="en-US" sz="2800" u="none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en-US" sz="2800" u="none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2" name="AutoShape 2070"/>
          <p:cNvSpPr>
            <a:spLocks noChangeArrowheads="1"/>
          </p:cNvSpPr>
          <p:nvPr/>
        </p:nvSpPr>
        <p:spPr bwMode="auto">
          <a:xfrm>
            <a:off x="-180974" y="188914"/>
            <a:ext cx="9612313" cy="287337"/>
          </a:xfrm>
          <a:prstGeom prst="roundRect">
            <a:avLst>
              <a:gd name="adj" fmla="val 50000"/>
            </a:avLst>
          </a:prstGeom>
          <a:solidFill>
            <a:schemeClr val="tx1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074"/>
          <p:cNvGrpSpPr>
            <a:grpSpLocks/>
          </p:cNvGrpSpPr>
          <p:nvPr/>
        </p:nvGrpSpPr>
        <p:grpSpPr bwMode="auto">
          <a:xfrm>
            <a:off x="207963" y="117476"/>
            <a:ext cx="4248151" cy="431800"/>
            <a:chOff x="131" y="74"/>
            <a:chExt cx="2676" cy="272"/>
          </a:xfrm>
        </p:grpSpPr>
        <p:sp>
          <p:nvSpPr>
            <p:cNvPr id="40974" name="AutoShape 2062"/>
            <p:cNvSpPr>
              <a:spLocks noChangeArrowheads="1"/>
            </p:cNvSpPr>
            <p:nvPr/>
          </p:nvSpPr>
          <p:spPr bwMode="auto">
            <a:xfrm>
              <a:off x="277" y="74"/>
              <a:ext cx="2407" cy="272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3" name="Rectangle 2061"/>
            <p:cNvSpPr>
              <a:spLocks noChangeArrowheads="1"/>
            </p:cNvSpPr>
            <p:nvPr/>
          </p:nvSpPr>
          <p:spPr bwMode="auto">
            <a:xfrm>
              <a:off x="131" y="146"/>
              <a:ext cx="267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buClr>
                  <a:srgbClr val="FF9900"/>
                </a:buClr>
                <a:buFont typeface="Wingdings" pitchFamily="2" charset="2"/>
                <a:buNone/>
              </a:pPr>
              <a:r>
                <a:rPr lang="es-ES" b="1" u="none" dirty="0" smtClean="0">
                  <a:solidFill>
                    <a:srgbClr val="FF9933"/>
                  </a:solidFill>
                  <a:latin typeface="Copperplate Gothic Bold" pitchFamily="34" charset="0"/>
                </a:rPr>
                <a:t>PRODUCTION PROCESS</a:t>
              </a:r>
              <a:endParaRPr lang="es-ES" b="1" u="none" dirty="0">
                <a:solidFill>
                  <a:srgbClr val="FF9933"/>
                </a:solidFill>
                <a:latin typeface="Copperplate Gothic Bold" pitchFamily="34" charset="0"/>
              </a:endParaRPr>
            </a:p>
          </p:txBody>
        </p:sp>
      </p:grpSp>
      <p:sp>
        <p:nvSpPr>
          <p:cNvPr id="40976" name="Rectangle 2064"/>
          <p:cNvSpPr>
            <a:spLocks noChangeArrowheads="1"/>
          </p:cNvSpPr>
          <p:nvPr/>
        </p:nvSpPr>
        <p:spPr bwMode="auto">
          <a:xfrm>
            <a:off x="1116013" y="2997200"/>
            <a:ext cx="7416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rgbClr val="FF6600"/>
              </a:buClr>
              <a:buFont typeface="Wingdings" pitchFamily="2" charset="2"/>
              <a:buNone/>
            </a:pPr>
            <a:r>
              <a:rPr lang="es-CO" sz="2400" u="none">
                <a:solidFill>
                  <a:srgbClr val="DDDDDD"/>
                </a:solidFill>
                <a:latin typeface="Arial Black" pitchFamily="34" charset="0"/>
              </a:rPr>
              <a:t>	</a:t>
            </a:r>
            <a:endParaRPr lang="es-ES" sz="2400" u="none">
              <a:solidFill>
                <a:srgbClr val="DDDDDD"/>
              </a:solidFill>
              <a:latin typeface="Arial Black" pitchFamily="34" charset="0"/>
            </a:endParaRPr>
          </a:p>
        </p:txBody>
      </p:sp>
      <p:sp>
        <p:nvSpPr>
          <p:cNvPr id="40977" name="Rectangle 2065"/>
          <p:cNvSpPr>
            <a:spLocks noChangeArrowheads="1"/>
          </p:cNvSpPr>
          <p:nvPr/>
        </p:nvSpPr>
        <p:spPr bwMode="auto">
          <a:xfrm>
            <a:off x="1116013" y="4508501"/>
            <a:ext cx="7416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rgbClr val="FF6600"/>
              </a:buClr>
              <a:buFont typeface="Wingdings" pitchFamily="2" charset="2"/>
              <a:buNone/>
            </a:pPr>
            <a:r>
              <a:rPr lang="es-CO" sz="2400" u="none">
                <a:solidFill>
                  <a:srgbClr val="DDDDDD"/>
                </a:solidFill>
                <a:latin typeface="Arial Black" pitchFamily="34" charset="0"/>
              </a:rPr>
              <a:t>	</a:t>
            </a:r>
            <a:endParaRPr lang="es-ES" sz="2400" u="none">
              <a:solidFill>
                <a:srgbClr val="DDDDDD"/>
              </a:solidFill>
              <a:latin typeface="Arial Black" pitchFamily="34" charset="0"/>
            </a:endParaRPr>
          </a:p>
        </p:txBody>
      </p:sp>
      <p:sp>
        <p:nvSpPr>
          <p:cNvPr id="40981" name="Rectangle 2069"/>
          <p:cNvSpPr>
            <a:spLocks noChangeArrowheads="1"/>
          </p:cNvSpPr>
          <p:nvPr/>
        </p:nvSpPr>
        <p:spPr bwMode="auto">
          <a:xfrm>
            <a:off x="6500827" y="214292"/>
            <a:ext cx="2152652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1600" u="none" dirty="0" smtClean="0">
                <a:solidFill>
                  <a:srgbClr val="C0C0C0"/>
                </a:solidFill>
                <a:latin typeface="Haettenschweiler" pitchFamily="34" charset="0"/>
              </a:rPr>
              <a:t>Cooperativa Minera </a:t>
            </a:r>
            <a:r>
              <a:rPr lang="es-ES" sz="1600" u="none" dirty="0" err="1" smtClean="0">
                <a:solidFill>
                  <a:srgbClr val="C0C0C0"/>
                </a:solidFill>
                <a:latin typeface="Haettenschweiler" pitchFamily="34" charset="0"/>
              </a:rPr>
              <a:t>Cotapata</a:t>
            </a:r>
            <a:endParaRPr lang="es-ES" sz="1600" u="none" dirty="0">
              <a:solidFill>
                <a:srgbClr val="C0C0C0"/>
              </a:solidFill>
              <a:latin typeface="Haettenschweiler" pitchFamily="34" charset="0"/>
            </a:endParaRPr>
          </a:p>
        </p:txBody>
      </p:sp>
      <p:sp>
        <p:nvSpPr>
          <p:cNvPr id="40988" name="Rectangle 2076"/>
          <p:cNvSpPr>
            <a:spLocks noChangeArrowheads="1"/>
          </p:cNvSpPr>
          <p:nvPr/>
        </p:nvSpPr>
        <p:spPr bwMode="auto">
          <a:xfrm>
            <a:off x="571472" y="1428736"/>
            <a:ext cx="352901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800" u="none" dirty="0" smtClean="0">
                <a:solidFill>
                  <a:srgbClr val="FFFFFF"/>
                </a:solidFill>
                <a:latin typeface="Arial Narrow" pitchFamily="34" charset="0"/>
              </a:rPr>
              <a:t>Underground mining.- The extracting work is realize trough an approximately 600 meters profundity tunnel. They use dynamite to blow up of the rock.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es-ES" sz="2800" u="none" dirty="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1026" name="Picture 2" descr="C:\Documentos de trabajo DANIEL\backup\Fotos Sajama\Visita de UK a Bolivia\DSCN0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643447"/>
            <a:ext cx="3071835" cy="2074855"/>
          </a:xfrm>
          <a:prstGeom prst="rect">
            <a:avLst/>
          </a:prstGeom>
          <a:noFill/>
        </p:spPr>
      </p:pic>
      <p:pic>
        <p:nvPicPr>
          <p:cNvPr id="1027" name="Picture 3" descr="C:\Documentos de trabajo DANIEL\backup\Fotos Sajama\Visita de UK a Bolivia\fixe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734825" y="1480095"/>
            <a:ext cx="5929356" cy="4540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2" name="AutoShape 2070"/>
          <p:cNvSpPr>
            <a:spLocks noChangeArrowheads="1"/>
          </p:cNvSpPr>
          <p:nvPr/>
        </p:nvSpPr>
        <p:spPr bwMode="auto">
          <a:xfrm>
            <a:off x="-180974" y="188914"/>
            <a:ext cx="9612313" cy="287337"/>
          </a:xfrm>
          <a:prstGeom prst="roundRect">
            <a:avLst>
              <a:gd name="adj" fmla="val 50000"/>
            </a:avLst>
          </a:prstGeom>
          <a:solidFill>
            <a:schemeClr val="tx1">
              <a:alpha val="3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074"/>
          <p:cNvGrpSpPr>
            <a:grpSpLocks/>
          </p:cNvGrpSpPr>
          <p:nvPr/>
        </p:nvGrpSpPr>
        <p:grpSpPr bwMode="auto">
          <a:xfrm>
            <a:off x="207963" y="117476"/>
            <a:ext cx="4248151" cy="431800"/>
            <a:chOff x="131" y="74"/>
            <a:chExt cx="2676" cy="272"/>
          </a:xfrm>
        </p:grpSpPr>
        <p:sp>
          <p:nvSpPr>
            <p:cNvPr id="40974" name="AutoShape 2062"/>
            <p:cNvSpPr>
              <a:spLocks noChangeArrowheads="1"/>
            </p:cNvSpPr>
            <p:nvPr/>
          </p:nvSpPr>
          <p:spPr bwMode="auto">
            <a:xfrm>
              <a:off x="277" y="74"/>
              <a:ext cx="2407" cy="272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3" name="Rectangle 2061"/>
            <p:cNvSpPr>
              <a:spLocks noChangeArrowheads="1"/>
            </p:cNvSpPr>
            <p:nvPr/>
          </p:nvSpPr>
          <p:spPr bwMode="auto">
            <a:xfrm>
              <a:off x="131" y="146"/>
              <a:ext cx="267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buClr>
                  <a:srgbClr val="FF9900"/>
                </a:buClr>
                <a:buFont typeface="Wingdings" pitchFamily="2" charset="2"/>
                <a:buNone/>
              </a:pPr>
              <a:r>
                <a:rPr lang="es-ES" b="1" u="none" dirty="0" smtClean="0">
                  <a:solidFill>
                    <a:srgbClr val="FF9933"/>
                  </a:solidFill>
                  <a:latin typeface="Copperplate Gothic Bold" pitchFamily="34" charset="0"/>
                </a:rPr>
                <a:t>PRODUCTION PROCESS</a:t>
              </a:r>
              <a:endParaRPr lang="es-ES" b="1" u="none" dirty="0">
                <a:solidFill>
                  <a:srgbClr val="FF9933"/>
                </a:solidFill>
                <a:latin typeface="Copperplate Gothic Bold" pitchFamily="34" charset="0"/>
              </a:endParaRPr>
            </a:p>
          </p:txBody>
        </p:sp>
      </p:grpSp>
      <p:sp>
        <p:nvSpPr>
          <p:cNvPr id="40976" name="Rectangle 2064"/>
          <p:cNvSpPr>
            <a:spLocks noChangeArrowheads="1"/>
          </p:cNvSpPr>
          <p:nvPr/>
        </p:nvSpPr>
        <p:spPr bwMode="auto">
          <a:xfrm>
            <a:off x="1116013" y="2997200"/>
            <a:ext cx="7416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rgbClr val="FF6600"/>
              </a:buClr>
              <a:buFont typeface="Wingdings" pitchFamily="2" charset="2"/>
              <a:buNone/>
            </a:pPr>
            <a:r>
              <a:rPr lang="es-CO" sz="2400" u="none">
                <a:solidFill>
                  <a:srgbClr val="DDDDDD"/>
                </a:solidFill>
                <a:latin typeface="Arial Black" pitchFamily="34" charset="0"/>
              </a:rPr>
              <a:t>	</a:t>
            </a:r>
            <a:endParaRPr lang="es-ES" sz="2400" u="none">
              <a:solidFill>
                <a:srgbClr val="DDDDDD"/>
              </a:solidFill>
              <a:latin typeface="Arial Black" pitchFamily="34" charset="0"/>
            </a:endParaRPr>
          </a:p>
        </p:txBody>
      </p:sp>
      <p:sp>
        <p:nvSpPr>
          <p:cNvPr id="40977" name="Rectangle 2065"/>
          <p:cNvSpPr>
            <a:spLocks noChangeArrowheads="1"/>
          </p:cNvSpPr>
          <p:nvPr/>
        </p:nvSpPr>
        <p:spPr bwMode="auto">
          <a:xfrm>
            <a:off x="1116013" y="4508501"/>
            <a:ext cx="7416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rgbClr val="FF6600"/>
              </a:buClr>
              <a:buFont typeface="Wingdings" pitchFamily="2" charset="2"/>
              <a:buNone/>
            </a:pPr>
            <a:r>
              <a:rPr lang="es-CO" sz="2400" u="none">
                <a:solidFill>
                  <a:srgbClr val="DDDDDD"/>
                </a:solidFill>
                <a:latin typeface="Arial Black" pitchFamily="34" charset="0"/>
              </a:rPr>
              <a:t>	</a:t>
            </a:r>
            <a:endParaRPr lang="es-ES" sz="2400" u="none">
              <a:solidFill>
                <a:srgbClr val="DDDDDD"/>
              </a:solidFill>
              <a:latin typeface="Arial Black" pitchFamily="34" charset="0"/>
            </a:endParaRPr>
          </a:p>
        </p:txBody>
      </p:sp>
      <p:sp>
        <p:nvSpPr>
          <p:cNvPr id="40981" name="Rectangle 2069"/>
          <p:cNvSpPr>
            <a:spLocks noChangeArrowheads="1"/>
          </p:cNvSpPr>
          <p:nvPr/>
        </p:nvSpPr>
        <p:spPr bwMode="auto">
          <a:xfrm>
            <a:off x="7072330" y="214292"/>
            <a:ext cx="2071671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1600" u="none" dirty="0" smtClean="0">
                <a:solidFill>
                  <a:srgbClr val="C0C0C0"/>
                </a:solidFill>
                <a:latin typeface="Haettenschweiler" pitchFamily="34" charset="0"/>
              </a:rPr>
              <a:t>Cooperativa Minera </a:t>
            </a:r>
            <a:r>
              <a:rPr lang="es-ES" sz="1600" u="none" dirty="0" err="1" smtClean="0">
                <a:solidFill>
                  <a:srgbClr val="C0C0C0"/>
                </a:solidFill>
                <a:latin typeface="Haettenschweiler" pitchFamily="34" charset="0"/>
              </a:rPr>
              <a:t>Cotapata</a:t>
            </a:r>
            <a:endParaRPr lang="es-ES" sz="1600" u="none" dirty="0">
              <a:solidFill>
                <a:srgbClr val="C0C0C0"/>
              </a:solidFill>
              <a:latin typeface="Haettenschweiler" pitchFamily="34" charset="0"/>
            </a:endParaRPr>
          </a:p>
        </p:txBody>
      </p:sp>
      <p:sp>
        <p:nvSpPr>
          <p:cNvPr id="40988" name="Rectangle 2076"/>
          <p:cNvSpPr>
            <a:spLocks noChangeArrowheads="1"/>
          </p:cNvSpPr>
          <p:nvPr/>
        </p:nvSpPr>
        <p:spPr bwMode="auto">
          <a:xfrm>
            <a:off x="685800" y="642918"/>
            <a:ext cx="3886200" cy="651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800" u="none" dirty="0" smtClean="0">
                <a:solidFill>
                  <a:srgbClr val="FFFFFF"/>
                </a:solidFill>
                <a:latin typeface="Arial Narrow" pitchFamily="34" charset="0"/>
              </a:rPr>
              <a:t>Jaw</a:t>
            </a:r>
            <a:r>
              <a:rPr lang="es-BO" sz="2800" u="none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s-BO" sz="2800" u="none" dirty="0" err="1" smtClean="0">
                <a:solidFill>
                  <a:srgbClr val="FFFFFF"/>
                </a:solidFill>
                <a:latin typeface="Arial Narrow" pitchFamily="34" charset="0"/>
              </a:rPr>
              <a:t>Crusher</a:t>
            </a:r>
            <a:r>
              <a:rPr lang="es-BO" sz="2800" u="none" dirty="0" smtClean="0">
                <a:solidFill>
                  <a:srgbClr val="FFFFFF"/>
                </a:solidFill>
                <a:latin typeface="Arial Narrow" pitchFamily="34" charset="0"/>
              </a:rPr>
              <a:t> – U</a:t>
            </a:r>
            <a:r>
              <a:rPr lang="en-US" sz="2800" u="none" dirty="0" err="1" smtClean="0">
                <a:solidFill>
                  <a:srgbClr val="FFFFFF"/>
                </a:solidFill>
                <a:latin typeface="Arial Narrow" pitchFamily="34" charset="0"/>
              </a:rPr>
              <a:t>sed</a:t>
            </a:r>
            <a:r>
              <a:rPr lang="en-US" sz="2800" u="none" dirty="0" smtClean="0">
                <a:solidFill>
                  <a:srgbClr val="FFFFFF"/>
                </a:solidFill>
                <a:latin typeface="Arial Narrow" pitchFamily="34" charset="0"/>
              </a:rPr>
              <a:t> to crush and separation of the  extracted rock.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800" u="none" dirty="0" smtClean="0">
                <a:solidFill>
                  <a:srgbClr val="FFFFFF"/>
                </a:solidFill>
                <a:latin typeface="Arial Narrow" pitchFamily="34" charset="0"/>
              </a:rPr>
              <a:t>Jig (“Denver mineral jig”)</a:t>
            </a:r>
            <a:endParaRPr lang="es-ES" sz="2800" u="none" dirty="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6146" name="Picture 2" descr="C:\Documentos de trabajo DANIEL\backup\Fotos Sajama\Visita de UK a Bolivia\DSCN0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7" y="1928803"/>
            <a:ext cx="4076699" cy="4575185"/>
          </a:xfrm>
          <a:prstGeom prst="rect">
            <a:avLst/>
          </a:prstGeom>
          <a:noFill/>
        </p:spPr>
      </p:pic>
      <p:pic>
        <p:nvPicPr>
          <p:cNvPr id="6147" name="Picture 3" descr="C:\Documentos de trabajo DANIEL\backup\Fotos Sajama\Visita de UK a Bolivia\DSCN0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214414" y="3357561"/>
            <a:ext cx="2643206" cy="3643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5230</TotalTime>
  <Words>547</Words>
  <Application>Microsoft Office PowerPoint</Application>
  <PresentationFormat>On-screen Show (4:3)</PresentationFormat>
  <Paragraphs>121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Diseño predeterminado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OPPORTUNITIES FOR THE  MINERS IN BOLIVIA  </vt:lpstr>
      <vt:lpstr>  THANK YOU !! GRACIAS !!   emails:  danlafuar@gmail.com  sajama@acelerate.com  </vt:lpstr>
    </vt:vector>
  </TitlesOfParts>
  <Company>A&amp;P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NOCION Y FUNDAMENTO DEL DERECHO INTERNACIONAL PUBLICO, SU IMPORTANCIA Y APLICACION</dc:title>
  <dc:creator>R</dc:creator>
  <cp:lastModifiedBy>Daniel Lafuente</cp:lastModifiedBy>
  <cp:revision>467</cp:revision>
  <dcterms:created xsi:type="dcterms:W3CDTF">2006-08-18T13:53:44Z</dcterms:created>
  <dcterms:modified xsi:type="dcterms:W3CDTF">2007-09-09T01:48:41Z</dcterms:modified>
</cp:coreProperties>
</file>