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269" r:id="rId3"/>
    <p:sldId id="274" r:id="rId4"/>
    <p:sldId id="273" r:id="rId5"/>
    <p:sldId id="279" r:id="rId6"/>
    <p:sldId id="277" r:id="rId7"/>
    <p:sldId id="280" r:id="rId8"/>
    <p:sldId id="288" r:id="rId9"/>
    <p:sldId id="289" r:id="rId10"/>
    <p:sldId id="278" r:id="rId11"/>
    <p:sldId id="284" r:id="rId12"/>
    <p:sldId id="281" r:id="rId13"/>
    <p:sldId id="282" r:id="rId14"/>
    <p:sldId id="283" r:id="rId15"/>
    <p:sldId id="287" r:id="rId16"/>
    <p:sldId id="272" r:id="rId17"/>
    <p:sldId id="286" r:id="rId18"/>
    <p:sldId id="271" r:id="rId19"/>
    <p:sldId id="261" r:id="rId20"/>
  </p:sldIdLst>
  <p:sldSz cx="9144000" cy="6858000" type="screen4x3"/>
  <p:notesSz cx="6870700" cy="965358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21" autoAdjust="0"/>
    <p:restoredTop sz="94660"/>
  </p:normalViewPr>
  <p:slideViewPr>
    <p:cSldViewPr>
      <p:cViewPr varScale="1">
        <p:scale>
          <a:sx n="75" d="100"/>
          <a:sy n="7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9EFCC-FDE7-44CC-A36E-4C6BE7E156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B4AAF7E-AC40-4529-B9BD-59D203FE9AC6}">
      <dgm:prSet phldrT="[Text]" custT="1"/>
      <dgm:spPr/>
      <dgm:t>
        <a:bodyPr/>
        <a:lstStyle/>
        <a:p>
          <a:r>
            <a:rPr lang="en-ZA" sz="1100" b="1" dirty="0" smtClean="0"/>
            <a:t>Participants</a:t>
          </a:r>
          <a:endParaRPr lang="en-ZA" sz="1000" baseline="0" dirty="0"/>
        </a:p>
        <a:p>
          <a:endParaRPr lang="en-ZA" sz="1100" dirty="0"/>
        </a:p>
        <a:p>
          <a:r>
            <a:rPr lang="en-ZA" sz="1100" b="1" dirty="0"/>
            <a:t>Affected Communities</a:t>
          </a:r>
        </a:p>
      </dgm:t>
    </dgm:pt>
    <dgm:pt modelId="{D47B73A4-54DA-4EF1-8445-E492D3CAD2D7}" type="parTrans" cxnId="{59EBB072-58FD-48D3-9B49-A37847347D34}">
      <dgm:prSet/>
      <dgm:spPr/>
      <dgm:t>
        <a:bodyPr/>
        <a:lstStyle/>
        <a:p>
          <a:endParaRPr lang="en-ZA"/>
        </a:p>
      </dgm:t>
    </dgm:pt>
    <dgm:pt modelId="{301F9629-2D8E-43D2-9F91-2D44529FF6E1}" type="sibTrans" cxnId="{59EBB072-58FD-48D3-9B49-A37847347D34}">
      <dgm:prSet/>
      <dgm:spPr/>
      <dgm:t>
        <a:bodyPr/>
        <a:lstStyle/>
        <a:p>
          <a:endParaRPr lang="en-ZA"/>
        </a:p>
      </dgm:t>
    </dgm:pt>
    <dgm:pt modelId="{D1B64159-B765-4FD8-88C4-64D7209BD1BD}">
      <dgm:prSet phldrT="[Text]"/>
      <dgm:spPr/>
      <dgm:t>
        <a:bodyPr/>
        <a:lstStyle/>
        <a:p>
          <a:r>
            <a:rPr lang="en-ZA" dirty="0"/>
            <a:t>Sustainable Livelihoods</a:t>
          </a:r>
        </a:p>
      </dgm:t>
    </dgm:pt>
    <dgm:pt modelId="{16F45008-554D-478F-9F61-0337324E95A8}" type="parTrans" cxnId="{74857B6F-E124-4424-8EF2-A146B4D0D827}">
      <dgm:prSet/>
      <dgm:spPr/>
      <dgm:t>
        <a:bodyPr/>
        <a:lstStyle/>
        <a:p>
          <a:endParaRPr lang="en-ZA"/>
        </a:p>
      </dgm:t>
    </dgm:pt>
    <dgm:pt modelId="{56AA9E8D-FCFC-4321-ABC0-23D09248BC53}" type="sibTrans" cxnId="{74857B6F-E124-4424-8EF2-A146B4D0D827}">
      <dgm:prSet/>
      <dgm:spPr/>
      <dgm:t>
        <a:bodyPr/>
        <a:lstStyle/>
        <a:p>
          <a:endParaRPr lang="en-ZA"/>
        </a:p>
      </dgm:t>
    </dgm:pt>
    <dgm:pt modelId="{792DBF73-D447-41CE-ADEE-EC190840F440}">
      <dgm:prSet phldrT="[Text]"/>
      <dgm:spPr/>
      <dgm:t>
        <a:bodyPr/>
        <a:lstStyle/>
        <a:p>
          <a:r>
            <a:rPr lang="en-ZA" dirty="0"/>
            <a:t>ASM</a:t>
          </a:r>
        </a:p>
      </dgm:t>
    </dgm:pt>
    <dgm:pt modelId="{BA71762E-0D36-4613-BE73-693F2ADAF8A7}" type="parTrans" cxnId="{50D2166E-020A-4B72-AE59-98A473888616}">
      <dgm:prSet/>
      <dgm:spPr/>
      <dgm:t>
        <a:bodyPr/>
        <a:lstStyle/>
        <a:p>
          <a:endParaRPr lang="en-ZA"/>
        </a:p>
      </dgm:t>
    </dgm:pt>
    <dgm:pt modelId="{A9F815F0-449B-4721-888D-AAC4C9BA2194}" type="sibTrans" cxnId="{50D2166E-020A-4B72-AE59-98A473888616}">
      <dgm:prSet/>
      <dgm:spPr/>
      <dgm:t>
        <a:bodyPr/>
        <a:lstStyle/>
        <a:p>
          <a:endParaRPr lang="en-ZA"/>
        </a:p>
      </dgm:t>
    </dgm:pt>
    <dgm:pt modelId="{09EC652B-E946-470E-B312-C83824DCC0C5}">
      <dgm:prSet phldrT="[Text]"/>
      <dgm:spPr/>
      <dgm:t>
        <a:bodyPr/>
        <a:lstStyle/>
        <a:p>
          <a:r>
            <a:rPr lang="en-ZA" dirty="0"/>
            <a:t>Gender sensitive approach</a:t>
          </a:r>
        </a:p>
      </dgm:t>
    </dgm:pt>
    <dgm:pt modelId="{16ACFA4D-64BB-4260-9357-39B586C24318}" type="parTrans" cxnId="{5FA41E1F-DE68-41DB-9D45-2B647C45027D}">
      <dgm:prSet/>
      <dgm:spPr/>
      <dgm:t>
        <a:bodyPr/>
        <a:lstStyle/>
        <a:p>
          <a:endParaRPr lang="en-ZA"/>
        </a:p>
      </dgm:t>
    </dgm:pt>
    <dgm:pt modelId="{8CE1330B-6D30-4731-86DB-D2C228C20197}" type="sibTrans" cxnId="{5FA41E1F-DE68-41DB-9D45-2B647C45027D}">
      <dgm:prSet/>
      <dgm:spPr/>
      <dgm:t>
        <a:bodyPr/>
        <a:lstStyle/>
        <a:p>
          <a:endParaRPr lang="en-ZA"/>
        </a:p>
      </dgm:t>
    </dgm:pt>
    <dgm:pt modelId="{7DC737A4-5AF8-4329-A0D8-303A24BACFF7}">
      <dgm:prSet phldrT="[Text]"/>
      <dgm:spPr/>
      <dgm:t>
        <a:bodyPr/>
        <a:lstStyle/>
        <a:p>
          <a:r>
            <a:rPr lang="en-ZA" dirty="0"/>
            <a:t>LSM</a:t>
          </a:r>
        </a:p>
      </dgm:t>
    </dgm:pt>
    <dgm:pt modelId="{C2989B45-6026-4CD3-A119-A35B7CC1B283}" type="parTrans" cxnId="{22DD9E31-F82D-4CC3-80C8-69FA3D892C56}">
      <dgm:prSet/>
      <dgm:spPr/>
      <dgm:t>
        <a:bodyPr/>
        <a:lstStyle/>
        <a:p>
          <a:endParaRPr lang="en-ZA"/>
        </a:p>
      </dgm:t>
    </dgm:pt>
    <dgm:pt modelId="{38C4689D-35CF-4680-919A-A0541A25916C}" type="sibTrans" cxnId="{22DD9E31-F82D-4CC3-80C8-69FA3D892C56}">
      <dgm:prSet/>
      <dgm:spPr/>
      <dgm:t>
        <a:bodyPr/>
        <a:lstStyle/>
        <a:p>
          <a:endParaRPr lang="en-ZA"/>
        </a:p>
      </dgm:t>
    </dgm:pt>
    <dgm:pt modelId="{9B1AE773-43FC-42BF-B36A-B5B3054AC9B3}" type="pres">
      <dgm:prSet presAssocID="{FB79EFCC-FDE7-44CC-A36E-4C6BE7E156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E4A3801E-8CFF-4AB6-AC30-E9B5E47E0048}" type="pres">
      <dgm:prSet presAssocID="{FB79EFCC-FDE7-44CC-A36E-4C6BE7E15636}" presName="radial" presStyleCnt="0">
        <dgm:presLayoutVars>
          <dgm:animLvl val="ctr"/>
        </dgm:presLayoutVars>
      </dgm:prSet>
      <dgm:spPr/>
    </dgm:pt>
    <dgm:pt modelId="{64703BA0-7DEC-4E36-92A6-A676B33299BB}" type="pres">
      <dgm:prSet presAssocID="{3B4AAF7E-AC40-4529-B9BD-59D203FE9AC6}" presName="centerShape" presStyleLbl="vennNode1" presStyleIdx="0" presStyleCnt="5"/>
      <dgm:spPr/>
      <dgm:t>
        <a:bodyPr/>
        <a:lstStyle/>
        <a:p>
          <a:endParaRPr lang="en-ZA"/>
        </a:p>
      </dgm:t>
    </dgm:pt>
    <dgm:pt modelId="{9703CD29-B99A-444A-A505-719E94F1E18D}" type="pres">
      <dgm:prSet presAssocID="{D1B64159-B765-4FD8-88C4-64D7209BD1BD}" presName="node" presStyleLbl="vennNode1" presStyleIdx="1" presStyleCnt="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n-ZA"/>
        </a:p>
      </dgm:t>
    </dgm:pt>
    <dgm:pt modelId="{C96177FB-A003-404B-84E0-644CFDBFCB22}" type="pres">
      <dgm:prSet presAssocID="{792DBF73-D447-41CE-ADEE-EC190840F44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1CBB841-A4B9-4CE3-A151-4F917C331C72}" type="pres">
      <dgm:prSet presAssocID="{09EC652B-E946-470E-B312-C83824DCC0C5}" presName="node" presStyleLbl="vennNode1" presStyleIdx="3" presStyleCnt="5">
        <dgm:presLayoutVars>
          <dgm:bulletEnabled val="1"/>
        </dgm:presLayoutVars>
      </dgm:prSet>
      <dgm:spPr>
        <a:prstGeom prst="upArrowCallout">
          <a:avLst/>
        </a:prstGeom>
      </dgm:spPr>
      <dgm:t>
        <a:bodyPr/>
        <a:lstStyle/>
        <a:p>
          <a:endParaRPr lang="en-ZA"/>
        </a:p>
      </dgm:t>
    </dgm:pt>
    <dgm:pt modelId="{51A2D33A-71F2-4F62-80C4-9106AE55D507}" type="pres">
      <dgm:prSet presAssocID="{7DC737A4-5AF8-4329-A0D8-303A24BACFF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4857B6F-E124-4424-8EF2-A146B4D0D827}" srcId="{3B4AAF7E-AC40-4529-B9BD-59D203FE9AC6}" destId="{D1B64159-B765-4FD8-88C4-64D7209BD1BD}" srcOrd="0" destOrd="0" parTransId="{16F45008-554D-478F-9F61-0337324E95A8}" sibTransId="{56AA9E8D-FCFC-4321-ABC0-23D09248BC53}"/>
    <dgm:cxn modelId="{22DD9E31-F82D-4CC3-80C8-69FA3D892C56}" srcId="{3B4AAF7E-AC40-4529-B9BD-59D203FE9AC6}" destId="{7DC737A4-5AF8-4329-A0D8-303A24BACFF7}" srcOrd="3" destOrd="0" parTransId="{C2989B45-6026-4CD3-A119-A35B7CC1B283}" sibTransId="{38C4689D-35CF-4680-919A-A0541A25916C}"/>
    <dgm:cxn modelId="{ADD27ACE-C8DE-481A-811B-FEF10FFC0272}" type="presOf" srcId="{09EC652B-E946-470E-B312-C83824DCC0C5}" destId="{11CBB841-A4B9-4CE3-A151-4F917C331C72}" srcOrd="0" destOrd="0" presId="urn:microsoft.com/office/officeart/2005/8/layout/radial3"/>
    <dgm:cxn modelId="{39CFB42B-E680-4D1C-931F-CA398A5578BF}" type="presOf" srcId="{FB79EFCC-FDE7-44CC-A36E-4C6BE7E15636}" destId="{9B1AE773-43FC-42BF-B36A-B5B3054AC9B3}" srcOrd="0" destOrd="0" presId="urn:microsoft.com/office/officeart/2005/8/layout/radial3"/>
    <dgm:cxn modelId="{59EBB072-58FD-48D3-9B49-A37847347D34}" srcId="{FB79EFCC-FDE7-44CC-A36E-4C6BE7E15636}" destId="{3B4AAF7E-AC40-4529-B9BD-59D203FE9AC6}" srcOrd="0" destOrd="0" parTransId="{D47B73A4-54DA-4EF1-8445-E492D3CAD2D7}" sibTransId="{301F9629-2D8E-43D2-9F91-2D44529FF6E1}"/>
    <dgm:cxn modelId="{243DA330-6EE1-4BF7-9479-18C52EDF8CE1}" type="presOf" srcId="{D1B64159-B765-4FD8-88C4-64D7209BD1BD}" destId="{9703CD29-B99A-444A-A505-719E94F1E18D}" srcOrd="0" destOrd="0" presId="urn:microsoft.com/office/officeart/2005/8/layout/radial3"/>
    <dgm:cxn modelId="{673ED765-A28B-4B25-B944-870FB54B4DAA}" type="presOf" srcId="{7DC737A4-5AF8-4329-A0D8-303A24BACFF7}" destId="{51A2D33A-71F2-4F62-80C4-9106AE55D507}" srcOrd="0" destOrd="0" presId="urn:microsoft.com/office/officeart/2005/8/layout/radial3"/>
    <dgm:cxn modelId="{50D2166E-020A-4B72-AE59-98A473888616}" srcId="{3B4AAF7E-AC40-4529-B9BD-59D203FE9AC6}" destId="{792DBF73-D447-41CE-ADEE-EC190840F440}" srcOrd="1" destOrd="0" parTransId="{BA71762E-0D36-4613-BE73-693F2ADAF8A7}" sibTransId="{A9F815F0-449B-4721-888D-AAC4C9BA2194}"/>
    <dgm:cxn modelId="{11554428-BFD4-442D-ADD5-188156AF096E}" type="presOf" srcId="{3B4AAF7E-AC40-4529-B9BD-59D203FE9AC6}" destId="{64703BA0-7DEC-4E36-92A6-A676B33299BB}" srcOrd="0" destOrd="0" presId="urn:microsoft.com/office/officeart/2005/8/layout/radial3"/>
    <dgm:cxn modelId="{B45F9881-6C62-4A88-8432-11C16C08B77E}" type="presOf" srcId="{792DBF73-D447-41CE-ADEE-EC190840F440}" destId="{C96177FB-A003-404B-84E0-644CFDBFCB22}" srcOrd="0" destOrd="0" presId="urn:microsoft.com/office/officeart/2005/8/layout/radial3"/>
    <dgm:cxn modelId="{5FA41E1F-DE68-41DB-9D45-2B647C45027D}" srcId="{3B4AAF7E-AC40-4529-B9BD-59D203FE9AC6}" destId="{09EC652B-E946-470E-B312-C83824DCC0C5}" srcOrd="2" destOrd="0" parTransId="{16ACFA4D-64BB-4260-9357-39B586C24318}" sibTransId="{8CE1330B-6D30-4731-86DB-D2C228C20197}"/>
    <dgm:cxn modelId="{42E1F50E-CED2-44B6-940E-9BA5350DFF5D}" type="presParOf" srcId="{9B1AE773-43FC-42BF-B36A-B5B3054AC9B3}" destId="{E4A3801E-8CFF-4AB6-AC30-E9B5E47E0048}" srcOrd="0" destOrd="0" presId="urn:microsoft.com/office/officeart/2005/8/layout/radial3"/>
    <dgm:cxn modelId="{0F7BBC4C-6465-41D7-8729-4CD544C60206}" type="presParOf" srcId="{E4A3801E-8CFF-4AB6-AC30-E9B5E47E0048}" destId="{64703BA0-7DEC-4E36-92A6-A676B33299BB}" srcOrd="0" destOrd="0" presId="urn:microsoft.com/office/officeart/2005/8/layout/radial3"/>
    <dgm:cxn modelId="{586A22EE-5B10-4C26-91EF-3DDD93533E2A}" type="presParOf" srcId="{E4A3801E-8CFF-4AB6-AC30-E9B5E47E0048}" destId="{9703CD29-B99A-444A-A505-719E94F1E18D}" srcOrd="1" destOrd="0" presId="urn:microsoft.com/office/officeart/2005/8/layout/radial3"/>
    <dgm:cxn modelId="{07F72A83-AC67-4472-B0C8-4ACFB0FC6839}" type="presParOf" srcId="{E4A3801E-8CFF-4AB6-AC30-E9B5E47E0048}" destId="{C96177FB-A003-404B-84E0-644CFDBFCB22}" srcOrd="2" destOrd="0" presId="urn:microsoft.com/office/officeart/2005/8/layout/radial3"/>
    <dgm:cxn modelId="{A19273D6-6F09-4275-99DF-34EE9E54BAAF}" type="presParOf" srcId="{E4A3801E-8CFF-4AB6-AC30-E9B5E47E0048}" destId="{11CBB841-A4B9-4CE3-A151-4F917C331C72}" srcOrd="3" destOrd="0" presId="urn:microsoft.com/office/officeart/2005/8/layout/radial3"/>
    <dgm:cxn modelId="{6B18283E-9C33-4E7F-860C-D6464924B520}" type="presParOf" srcId="{E4A3801E-8CFF-4AB6-AC30-E9B5E47E0048}" destId="{51A2D33A-71F2-4F62-80C4-9106AE55D507}" srcOrd="4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91807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10/6/2008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91807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10/6/2008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7070" y="4585454"/>
            <a:ext cx="5496560" cy="4344115"/>
          </a:xfrm>
          <a:prstGeom prst="rect">
            <a:avLst/>
          </a:prstGeom>
        </p:spPr>
        <p:txBody>
          <a:bodyPr vert="horz" lIns="94421" tIns="47210" rIns="94421" bIns="47210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91807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10/6/2008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10/6/2008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14282" y="5286388"/>
            <a:ext cx="8672946" cy="1428760"/>
          </a:xfrm>
        </p:spPr>
        <p:txBody>
          <a:bodyPr/>
          <a:lstStyle>
            <a:extLst/>
          </a:lstStyle>
          <a:p>
            <a:r>
              <a:rPr sz="4400" smtClean="0"/>
              <a:t>Sustainable Livelihoods: </a:t>
            </a:r>
          </a:p>
          <a:p>
            <a:r>
              <a:rPr sz="4400" smtClean="0"/>
              <a:t>A Gender Sensitive Approach</a:t>
            </a:r>
            <a:endParaRPr lang="en-US" sz="4400" dirty="0"/>
          </a:p>
        </p:txBody>
      </p:sp>
      <p:pic>
        <p:nvPicPr>
          <p:cNvPr id="4" name="j017845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228600" y="200406"/>
            <a:ext cx="6858000" cy="5014544"/>
          </a:xfrm>
        </p:spPr>
      </p:pic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26891" y="2054999"/>
            <a:ext cx="5000660" cy="131924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Dr Nellie Mutemeri</a:t>
            </a:r>
          </a:p>
          <a:p>
            <a:r>
              <a:rPr lang="en-US" dirty="0" smtClean="0"/>
              <a:t> </a:t>
            </a:r>
          </a:p>
          <a:p>
            <a:r>
              <a:rPr lang="en-US" sz="2900" dirty="0" smtClean="0"/>
              <a:t>CASM Pre-conference Workshop</a:t>
            </a:r>
          </a:p>
          <a:p>
            <a:r>
              <a:rPr lang="en-US" sz="2900" dirty="0" smtClean="0"/>
              <a:t>6</a:t>
            </a:r>
            <a:r>
              <a:rPr lang="en-US" sz="2900" baseline="30000" dirty="0" smtClean="0"/>
              <a:t>th</a:t>
            </a:r>
            <a:r>
              <a:rPr lang="en-US" sz="2900" dirty="0" smtClean="0"/>
              <a:t> October 2006</a:t>
            </a:r>
            <a:endParaRPr lang="en-US" sz="29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857488" y="1857364"/>
            <a:ext cx="5643602" cy="3071834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600" dirty="0" smtClean="0"/>
              <a:t>Consultation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Infrastructure provision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Labour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Environmental impacts</a:t>
            </a:r>
          </a:p>
          <a:p>
            <a:pPr lvl="1">
              <a:buNone/>
            </a:pPr>
            <a:endParaRPr lang="en-US" sz="3600" dirty="0" smtClean="0"/>
          </a:p>
          <a:p>
            <a:endParaRPr lang="en-US" sz="36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1071546"/>
            <a:ext cx="2810086" cy="1809068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928662" y="285728"/>
            <a:ext cx="7500990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chemeClr val="tx2"/>
                </a:solidFill>
              </a:rPr>
              <a:t>Social Issues in The Mining Industry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000240"/>
            <a:ext cx="8286808" cy="4500594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Consultation:-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Involve women, and empower them to participate fully and equally with men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Consultation during policy and legislation formulation » »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Communities’ needs enshrined in enforceable instruments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dirty="0" smtClean="0"/>
              <a:t>Consultation during the lifecycle of a mining project » »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in allocation and utilisation of benefits etc.</a:t>
            </a:r>
            <a:endParaRPr lang="en-US" dirty="0" smtClean="0"/>
          </a:p>
          <a:p>
            <a:endParaRPr lang="en-US" sz="28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785793"/>
            <a:ext cx="1714480" cy="1285859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142976" y="214290"/>
            <a:ext cx="7429552" cy="642942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</a:rPr>
              <a:t>Social Issues in The Mining Industry (1)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071678"/>
            <a:ext cx="8286808" cy="4429156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Infrastructure provision:-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LSM associated with infrastructure provision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Communities capacity to participate in building and maintenance is paramount for sustainability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Women and men should be equally involved </a:t>
            </a:r>
            <a:r>
              <a:rPr lang="en-US" dirty="0" smtClean="0"/>
              <a:t>in the “what, where and by whom” processes of infrastructure provision</a:t>
            </a:r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endParaRPr lang="en-US" sz="28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1571604" cy="125237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214414" y="285728"/>
            <a:ext cx="742955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</a:rPr>
              <a:t>Social Issues in The Mining Industry (2)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1928802"/>
            <a:ext cx="8286808" cy="4572032"/>
          </a:xfrm>
        </p:spPr>
        <p:txBody>
          <a:bodyPr>
            <a:normAutofit lnSpcReduction="10000"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Labour:-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Impact of migrant labour on “hinterland” </a:t>
            </a:r>
            <a:r>
              <a:rPr lang="en-US" dirty="0" smtClean="0"/>
              <a:t>communities – influx of men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Impact of migrant labour on labour sending </a:t>
            </a:r>
            <a:r>
              <a:rPr lang="en-US" dirty="0" smtClean="0"/>
              <a:t>areas – male family heads leaving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Issues include; prostitution, HIV/AIDS, crime, pressure on resources (i.e. water, energy, land etc.), breakdown of social structures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Alternative livelihoods on mine scale-down and eventual closure</a:t>
            </a:r>
          </a:p>
          <a:p>
            <a:pPr lvl="1">
              <a:buFont typeface="Wingdings" pitchFamily="2" charset="2"/>
              <a:buChar char="v"/>
            </a:pPr>
            <a:endParaRPr lang="en-US" sz="2600" dirty="0" smtClean="0"/>
          </a:p>
          <a:p>
            <a:endParaRPr lang="en-US" sz="28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785793"/>
            <a:ext cx="1643042" cy="123228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214414" y="142852"/>
            <a:ext cx="7429552" cy="571504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</a:rPr>
              <a:t>Social Issues in The Mining Industry (3)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14282" y="2143116"/>
            <a:ext cx="8286808" cy="4357718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Environmental impacts:-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Biophysical impacts of mining e.g. pollution (water, air, noise), deforestation etc.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Women as primary care givers are more vulnerable to negative impacts like pollution of clean water sources, disease caused by the poor sanitation etc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Involvement of both and women in conservation, rehabilitation etc.</a:t>
            </a:r>
            <a:endParaRPr lang="en-US" dirty="0" smtClean="0"/>
          </a:p>
          <a:p>
            <a:pPr lvl="1">
              <a:buFont typeface="Wingdings" pitchFamily="2" charset="2"/>
              <a:buChar char="v"/>
            </a:pPr>
            <a:endParaRPr lang="en-US" dirty="0" smtClean="0"/>
          </a:p>
          <a:p>
            <a:endParaRPr lang="en-US" sz="28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857232"/>
            <a:ext cx="1714513" cy="128588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214414" y="285728"/>
            <a:ext cx="742955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chemeClr val="tx2"/>
                </a:solidFill>
              </a:rPr>
              <a:t>Social Issues in The Mining Industry (4)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071538" y="1000108"/>
            <a:ext cx="7429552" cy="5572164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Recognizing that women and men have unequal access to opportunities.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Major social structures are dominated by men who may be driven to the following forms of resistance to change; hostility, tokenism, trivialisation, sabotage etc.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Recognizing that women need men’s support to achieve gender equality, and ultimately to make sustainable development attainable.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Appropriate approaches and tools are derived to ensure the goal of sustainable livelihoods is achieved for the community. </a:t>
            </a:r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28728" cy="107154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428728" y="285728"/>
            <a:ext cx="7215238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a gender sensitive approach? 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357290" y="1928802"/>
            <a:ext cx="7072362" cy="4572032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Opportunity to sensitise men and make them aware of the negativity of marginalizing women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Men educated about how gender equity can be good for the socio-economic  sustainability of communities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Opportunity for women to understand men’s mindsets and thereby working with them for change.</a:t>
            </a:r>
            <a:endParaRPr lang="en-ZA" sz="2800" dirty="0" smtClean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608052"/>
            <a:ext cx="1571604" cy="1178702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571604" y="285728"/>
            <a:ext cx="7215238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a gender sensitive approach? 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928662" y="1000108"/>
            <a:ext cx="7643866" cy="5857892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Gender issues highlighted in the Mongolia Workshop. September 2008:-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Research to understand the issues better, and development of </a:t>
            </a:r>
            <a:r>
              <a:rPr lang="en-US" sz="2400" dirty="0" smtClean="0"/>
              <a:t>guidelines etc.</a:t>
            </a:r>
            <a:endParaRPr lang="en-US" sz="2400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Information disbursement, awareness building for all stakeholders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Learning, (both in the “gender sensitive approach” and technical training on issues such as safer technologies etc)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Practical assistance for access to finance, fair trade, technology, skills etc.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Organisation at a local level and at global level for networking and information sharing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Advocacy</a:t>
            </a:r>
            <a:endParaRPr lang="en-ZA" sz="2400" dirty="0" smtClean="0"/>
          </a:p>
          <a:p>
            <a:endParaRPr lang="en-US" sz="2800" dirty="0" smtClean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28728" cy="107154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928794" y="285728"/>
            <a:ext cx="671517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Strategic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714356"/>
            <a:ext cx="8501090" cy="6000768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Key Questions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Do sustainable livelihoods &amp; gender sensitive </a:t>
            </a:r>
            <a:r>
              <a:rPr lang="en-US" sz="2400" dirty="0" smtClean="0"/>
              <a:t>approaches </a:t>
            </a:r>
            <a:r>
              <a:rPr lang="en-US" sz="2400" dirty="0" smtClean="0"/>
              <a:t>mean the same thing to all stakeholders?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How can the “sustainable livelihoods” and “gender sensitive” concepts work in the context of the mining industry?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What policies are needed to ensure that sustainable livelihoods interventions implemented by mining companies support gender equity?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What challenges are faced by industry professionals trying to ensure a gender sensitive approach in their work practices?</a:t>
            </a:r>
            <a:endParaRPr lang="en-US" sz="2400" i="1" dirty="0" smtClean="0"/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What can be learnt from the communities that should be at the centre of the sustainable livelihoods approach?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What is the global approach (best practice) on “sustainable livelihoods &amp; gender sensitive approaches” ? What of the future?</a:t>
            </a:r>
            <a:endParaRPr lang="en-ZA" sz="2400" dirty="0" smtClean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14306" y="214309"/>
            <a:ext cx="1285836" cy="85722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928794" y="0"/>
            <a:ext cx="6715172" cy="642918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Strategic Approach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986078" cy="1295400"/>
          </a:xfrm>
        </p:spPr>
        <p:txBody>
          <a:bodyPr/>
          <a:lstStyle>
            <a:extLst/>
          </a:lstStyle>
          <a:p>
            <a:r>
              <a:rPr lang="en-US" sz="4800" dirty="0" smtClean="0"/>
              <a:t>Thank You</a:t>
            </a:r>
            <a:endParaRPr lang="en-US" sz="4800" dirty="0"/>
          </a:p>
        </p:txBody>
      </p:sp>
      <p:pic>
        <p:nvPicPr>
          <p:cNvPr id="25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214282" y="87984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balanced" dir="t"/>
          </a:scene3d>
          <a:sp3d prstMaterial="plastic">
            <a:bevelT w="0" h="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tretch>
            <a:fillRect/>
          </a:stretch>
        </p:blipFill>
        <p:spPr>
          <a:xfrm>
            <a:off x="3929058" y="3643314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Picture Placeholder 6" descr="Teng4.JPG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25000" r="25000"/>
          <a:stretch>
            <a:fillRect/>
          </a:stretch>
        </p:blipFill>
        <p:spPr>
          <a:xfrm>
            <a:off x="3048000" y="533399"/>
            <a:ext cx="2952760" cy="39370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714348" y="1142984"/>
            <a:ext cx="6019816" cy="2571768"/>
          </a:xfrm>
        </p:spPr>
        <p:txBody>
          <a:bodyPr>
            <a:normAutofit fontScale="92500" lnSpcReduction="10000"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Introduction</a:t>
            </a:r>
          </a:p>
          <a:p>
            <a:pPr lvl="1">
              <a:buFont typeface="Wingdings" pitchFamily="2" charset="2"/>
              <a:buChar char="v"/>
            </a:pPr>
            <a:r>
              <a:rPr lang="en-US" sz="2600" dirty="0" smtClean="0"/>
              <a:t>Objective of the presentation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Issues and Concepts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Why a gender sensitive approach?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A Strategic approach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4381499" y="3643314"/>
            <a:ext cx="4048153" cy="303611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928794" y="285728"/>
            <a:ext cx="671517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 of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428860" y="1000108"/>
            <a:ext cx="5876940" cy="2786082"/>
          </a:xfrm>
        </p:spPr>
        <p:txBody>
          <a:bodyPr>
            <a:norm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200" dirty="0" smtClean="0"/>
              <a:t>Objective of the workshop</a:t>
            </a:r>
          </a:p>
          <a:p>
            <a:pPr lvl="1">
              <a:buFont typeface="Wingdings" pitchFamily="2" charset="2"/>
              <a:buChar char="v"/>
            </a:pPr>
            <a:r>
              <a:rPr lang="en-US" sz="3300" dirty="0" smtClean="0"/>
              <a:t>Explore opportunities to enhance sustainable livelihoods through a gender sensitive approach.</a:t>
            </a:r>
          </a:p>
          <a:p>
            <a:endParaRPr lang="en-US" sz="32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747599"/>
            <a:ext cx="2432194" cy="182414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2571736" y="285728"/>
            <a:ext cx="5500726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500034" y="4500570"/>
            <a:ext cx="8001056" cy="1928826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dist="50800" dir="28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50800" contourW="12700">
            <a:bevelT w="114300" prst="artDeco"/>
          </a:sp3d>
        </p:spPr>
        <p:txBody>
          <a:bodyPr vert="horz" tIns="91440" bIns="91440" rtlCol="0" anchor="t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Millennium Development Goals (MDGs)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1: Eradicate extreme </a:t>
            </a:r>
            <a:r>
              <a:rPr lang="en-US" sz="2400" b="1" i="1" dirty="0" smtClean="0">
                <a:solidFill>
                  <a:schemeClr val="tx2"/>
                </a:solidFill>
              </a:rPr>
              <a:t>poverty and hunger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3: Promote gender equality and empower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071538" y="2643182"/>
            <a:ext cx="7358114" cy="2714644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3600" dirty="0" smtClean="0"/>
              <a:t>Roles of people impacted by mining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Sustainable livelihoods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Gender sensitive approach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Social issues associated with mining</a:t>
            </a:r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3003699" cy="225277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3000364" y="285728"/>
            <a:ext cx="528641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 and Concepts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928794" y="285728"/>
            <a:ext cx="671517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Issues and Concepts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1285860"/>
          <a:ext cx="7143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000232" y="1142984"/>
            <a:ext cx="6572296" cy="3500462"/>
          </a:xfrm>
        </p:spPr>
        <p:txBody>
          <a:bodyPr>
            <a:normAutofit fontScale="92500" lnSpcReduction="20000"/>
          </a:bodyPr>
          <a:lstStyle>
            <a:extLst/>
          </a:lstStyle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Participants in mining operations: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Operators</a:t>
            </a:r>
            <a:r>
              <a:rPr lang="en-US" sz="2800" dirty="0" smtClean="0"/>
              <a:t>, employees, buyers, suppliers etc.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 smtClean="0"/>
              <a:t>Communities affected by mining: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In the immediate surrounds of the mine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Labour sending areas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Global, Provincial, National &amp; Local</a:t>
            </a:r>
          </a:p>
          <a:p>
            <a:endParaRPr lang="en-US" sz="24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-1" y="747598"/>
            <a:ext cx="2527445" cy="189558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2928926" y="285728"/>
            <a:ext cx="5715040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Roles of people affected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57158" y="4714884"/>
            <a:ext cx="8001056" cy="1928826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dist="50800" dir="28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50800" contourW="12700">
            <a:bevelT w="114300" prst="artDeco"/>
          </a:sp3d>
        </p:spPr>
        <p:txBody>
          <a:bodyPr vert="horz" tIns="91440" bIns="91440" rtlCol="0" anchor="t">
            <a:normAutofit/>
          </a:bodyPr>
          <a:lstStyle>
            <a:extLst/>
          </a:lstStyle>
          <a:p>
            <a:pPr lvl="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Issues differ with the size/type of the operation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ASM – dominated by informal activities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LSM -  formal (includes medium-scale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2000232" y="1142984"/>
            <a:ext cx="6572296" cy="4643470"/>
          </a:xfrm>
        </p:spPr>
        <p:txBody>
          <a:bodyPr>
            <a:normAutofit fontScale="92500" lnSpcReduction="10000"/>
          </a:bodyPr>
          <a:lstStyle>
            <a:extLst/>
          </a:lstStyle>
          <a:p>
            <a:pPr lvl="1">
              <a:buFont typeface="Wingdings" pitchFamily="2" charset="2"/>
              <a:buChar char="v"/>
            </a:pPr>
            <a:r>
              <a:rPr lang="en-US" dirty="0" smtClean="0"/>
              <a:t>Unequal access to mineral resources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Unfair labour practices and exploitation of women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Child labour, particularly of girls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Disruption of social structures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Environmental impacts (i.e. biophysical)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Illegal trade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Poor access to support services; i.e. technology, funding, markets, skills etc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Association with conflict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0" y="747598"/>
            <a:ext cx="1838308" cy="137873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785918" y="285728"/>
            <a:ext cx="6929486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lvl="0">
              <a:spcBef>
                <a:spcPct val="20000"/>
              </a:spcBef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Challenges associated with ASM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928794" y="1142984"/>
            <a:ext cx="6572296" cy="3000396"/>
          </a:xfrm>
        </p:spPr>
        <p:txBody>
          <a:bodyPr>
            <a:normAutofit fontScale="92500" lnSpcReduction="20000"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Components of a Livelihood:-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Assets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Activities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 smtClean="0"/>
              <a:t>Entitlements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A livelihood is sustainable when it allows one to make a living now without compromising the ability of others to make a living now and in the future </a:t>
            </a:r>
            <a:endParaRPr lang="en-US" sz="2800" dirty="0"/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-1" y="747598"/>
            <a:ext cx="1955941" cy="146695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928794" y="285728"/>
            <a:ext cx="671517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 Livelihoods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14282" y="4286256"/>
            <a:ext cx="8215370" cy="2428892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dist="50800" dir="28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50800" contourW="12700">
            <a:bevelT w="114300" prst="artDeco"/>
          </a:sp3d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Sustainable livelihoods can be seen as a goal that communities wish to attain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livelihoods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approaches support interventions that lead to sustainable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development by putting communities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centre of process,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how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attain 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livelihood goals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1571604" y="1214422"/>
            <a:ext cx="6786610" cy="3286148"/>
          </a:xfrm>
        </p:spPr>
        <p:txBody>
          <a:bodyPr>
            <a:noAutofit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lang="en-US" sz="2800" dirty="0" smtClean="0"/>
              <a:t>Analyse the different needs, challenges and opportunities for men and women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Interventions should be structured in a way that recognises the inequalities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Ensure a process of improvement and continuous learning through evaluation and monitoring; and impact assessment</a:t>
            </a:r>
          </a:p>
        </p:txBody>
      </p:sp>
      <p:pic>
        <p:nvPicPr>
          <p:cNvPr id="8" name="j032105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-1" y="373036"/>
            <a:ext cx="1598101" cy="119857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>
            <a:outerShdw blurRad="50800" algn="tl" rotWithShape="0">
              <a:srgbClr val="000000">
                <a:alpha val="64000"/>
              </a:srgbClr>
            </a:outerShdw>
          </a:effectLst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1928794" y="285728"/>
            <a:ext cx="6715172" cy="714380"/>
          </a:xfrm>
          <a:prstGeom prst="rect">
            <a:avLst/>
          </a:prstGeom>
        </p:spPr>
        <p:txBody>
          <a:bodyPr vert="horz" tIns="91440" bIns="91440" rtlCol="0" anchor="t">
            <a:no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Gender Sensitive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357158" y="4714884"/>
            <a:ext cx="8001056" cy="1928826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dist="50800" dir="28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extrusionH="50800" contourW="12700">
            <a:bevelT w="114300" prst="artDeco"/>
          </a:sp3d>
        </p:spPr>
        <p:txBody>
          <a:bodyPr vert="horz" tIns="91440" bIns="91440" rtlCol="0" anchor="t">
            <a:normAutofit lnSpcReduction="10000"/>
          </a:bodyPr>
          <a:lstStyle>
            <a:extLst/>
          </a:lstStyle>
          <a:p>
            <a:pPr lvl="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A gender sensitive approach recognises that women and men are different both in terms of sex and gender.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Due to these difference women and men in all societies are valued differently and have unequal access to information, resources, services, opportunities etc. </a:t>
            </a:r>
            <a:endParaRPr lang="en-US" sz="2400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1018</Words>
  <Application>Microsoft Office PowerPoint</Application>
  <PresentationFormat>On-screen Show (4:3)</PresentationFormat>
  <Paragraphs>137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2008-09-30T09:22:36Z</dcterms:created>
  <dcterms:modified xsi:type="dcterms:W3CDTF">2008-10-06T10:13:55Z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