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55" r:id="rId4"/>
    <p:sldId id="353" r:id="rId5"/>
    <p:sldId id="357" r:id="rId6"/>
    <p:sldId id="258" r:id="rId7"/>
    <p:sldId id="260" r:id="rId8"/>
    <p:sldId id="262" r:id="rId9"/>
    <p:sldId id="264" r:id="rId10"/>
    <p:sldId id="266" r:id="rId11"/>
    <p:sldId id="329" r:id="rId12"/>
    <p:sldId id="268" r:id="rId13"/>
    <p:sldId id="270" r:id="rId14"/>
    <p:sldId id="272" r:id="rId15"/>
    <p:sldId id="274" r:id="rId16"/>
    <p:sldId id="276" r:id="rId17"/>
    <p:sldId id="278" r:id="rId18"/>
    <p:sldId id="280" r:id="rId19"/>
    <p:sldId id="282" r:id="rId20"/>
    <p:sldId id="323" r:id="rId21"/>
    <p:sldId id="325" r:id="rId22"/>
    <p:sldId id="327" r:id="rId23"/>
    <p:sldId id="284" r:id="rId24"/>
    <p:sldId id="286" r:id="rId25"/>
    <p:sldId id="288" r:id="rId26"/>
    <p:sldId id="290" r:id="rId27"/>
    <p:sldId id="292" r:id="rId28"/>
    <p:sldId id="294" r:id="rId29"/>
    <p:sldId id="331" r:id="rId30"/>
    <p:sldId id="296" r:id="rId31"/>
    <p:sldId id="298" r:id="rId32"/>
    <p:sldId id="300" r:id="rId33"/>
    <p:sldId id="303" r:id="rId34"/>
    <p:sldId id="333" r:id="rId35"/>
    <p:sldId id="335" r:id="rId36"/>
    <p:sldId id="337" r:id="rId37"/>
    <p:sldId id="341" r:id="rId38"/>
    <p:sldId id="339" r:id="rId39"/>
    <p:sldId id="343" r:id="rId40"/>
    <p:sldId id="305" r:id="rId41"/>
    <p:sldId id="307" r:id="rId42"/>
    <p:sldId id="309" r:id="rId43"/>
    <p:sldId id="311" r:id="rId44"/>
    <p:sldId id="313" r:id="rId45"/>
    <p:sldId id="351" r:id="rId46"/>
    <p:sldId id="345" r:id="rId47"/>
    <p:sldId id="315" r:id="rId48"/>
    <p:sldId id="317" r:id="rId49"/>
    <p:sldId id="319" r:id="rId50"/>
    <p:sldId id="321" r:id="rId51"/>
    <p:sldId id="347" r:id="rId52"/>
    <p:sldId id="349" r:id="rId53"/>
    <p:sldId id="358" r:id="rId5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3E7C-0C1B-4C6D-9FC9-C93039B896D4}" type="datetimeFigureOut">
              <a:rPr lang="es-EC" smtClean="0"/>
              <a:pPr/>
              <a:t>02/10/2008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CBF0-1B16-4556-9DA5-8CB0A921C96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3E7C-0C1B-4C6D-9FC9-C93039B896D4}" type="datetimeFigureOut">
              <a:rPr lang="es-EC" smtClean="0"/>
              <a:pPr/>
              <a:t>02/10/2008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CBF0-1B16-4556-9DA5-8CB0A921C96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3E7C-0C1B-4C6D-9FC9-C93039B896D4}" type="datetimeFigureOut">
              <a:rPr lang="es-EC" smtClean="0"/>
              <a:pPr/>
              <a:t>02/10/2008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CBF0-1B16-4556-9DA5-8CB0A921C96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3E7C-0C1B-4C6D-9FC9-C93039B896D4}" type="datetimeFigureOut">
              <a:rPr lang="es-EC" smtClean="0"/>
              <a:pPr/>
              <a:t>02/10/2008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CBF0-1B16-4556-9DA5-8CB0A921C96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3E7C-0C1B-4C6D-9FC9-C93039B896D4}" type="datetimeFigureOut">
              <a:rPr lang="es-EC" smtClean="0"/>
              <a:pPr/>
              <a:t>02/10/2008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CBF0-1B16-4556-9DA5-8CB0A921C96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3E7C-0C1B-4C6D-9FC9-C93039B896D4}" type="datetimeFigureOut">
              <a:rPr lang="es-EC" smtClean="0"/>
              <a:pPr/>
              <a:t>02/10/2008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CBF0-1B16-4556-9DA5-8CB0A921C96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3E7C-0C1B-4C6D-9FC9-C93039B896D4}" type="datetimeFigureOut">
              <a:rPr lang="es-EC" smtClean="0"/>
              <a:pPr/>
              <a:t>02/10/2008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CBF0-1B16-4556-9DA5-8CB0A921C96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3E7C-0C1B-4C6D-9FC9-C93039B896D4}" type="datetimeFigureOut">
              <a:rPr lang="es-EC" smtClean="0"/>
              <a:pPr/>
              <a:t>02/10/2008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CBF0-1B16-4556-9DA5-8CB0A921C96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3E7C-0C1B-4C6D-9FC9-C93039B896D4}" type="datetimeFigureOut">
              <a:rPr lang="es-EC" smtClean="0"/>
              <a:pPr/>
              <a:t>02/10/2008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CBF0-1B16-4556-9DA5-8CB0A921C96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3E7C-0C1B-4C6D-9FC9-C93039B896D4}" type="datetimeFigureOut">
              <a:rPr lang="es-EC" smtClean="0"/>
              <a:pPr/>
              <a:t>02/10/2008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CBF0-1B16-4556-9DA5-8CB0A921C96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3E7C-0C1B-4C6D-9FC9-C93039B896D4}" type="datetimeFigureOut">
              <a:rPr lang="es-EC" smtClean="0"/>
              <a:pPr/>
              <a:t>02/10/2008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CBF0-1B16-4556-9DA5-8CB0A921C96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D3E7C-0C1B-4C6D-9FC9-C93039B896D4}" type="datetimeFigureOut">
              <a:rPr lang="es-EC" smtClean="0"/>
              <a:pPr/>
              <a:t>02/10/2008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3CBF0-1B16-4556-9DA5-8CB0A921C96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1000978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2">
            <a:lum bright="35000" contrast="-60000"/>
          </a:blip>
          <a:stretch>
            <a:fillRect/>
          </a:stretch>
        </p:blipFill>
        <p:spPr>
          <a:xfrm>
            <a:off x="214282" y="285728"/>
            <a:ext cx="8643999" cy="6215106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bg1"/>
            </a:outerShdw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2924" y="285728"/>
            <a:ext cx="8029604" cy="2386028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latin typeface="Times New Roman" pitchFamily="18" charset="0"/>
                <a:cs typeface="Times New Roman" pitchFamily="18" charset="0"/>
              </a:rPr>
              <a:t>EL BENEFICIO DE MINERALES EN PEQUEÑA MINERIA EN ECUADOR</a:t>
            </a:r>
            <a:endParaRPr lang="es-EC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00291" y="4533920"/>
            <a:ext cx="6400800" cy="1395410"/>
          </a:xfrm>
        </p:spPr>
        <p:txBody>
          <a:bodyPr>
            <a:normAutofit/>
          </a:bodyPr>
          <a:lstStyle/>
          <a:p>
            <a:pPr algn="r"/>
            <a:r>
              <a:rPr lang="es-E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VICENTE  ENCALADA  LOAIZA</a:t>
            </a:r>
          </a:p>
          <a:p>
            <a:pPr algn="r"/>
            <a:r>
              <a:rPr lang="es-E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INGENIERO  </a:t>
            </a:r>
            <a:r>
              <a:rPr lang="es-E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GEÓLOGO</a:t>
            </a:r>
          </a:p>
          <a:p>
            <a:pPr algn="r"/>
            <a:endParaRPr lang="es-E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s-E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Octubre / 2008</a:t>
            </a:r>
            <a:endParaRPr lang="es-E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s-EC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Molienda.</a:t>
            </a:r>
          </a:p>
        </p:txBody>
      </p:sp>
      <p:pic>
        <p:nvPicPr>
          <p:cNvPr id="5122" name="Picture 2" descr="F:\fotos2007ch\P10009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857232"/>
            <a:ext cx="7858180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Molienda.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928672"/>
            <a:ext cx="7895228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Molienda.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4" y="928670"/>
            <a:ext cx="8072495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Concentración </a:t>
            </a:r>
            <a:r>
              <a:rPr lang="es-ES" sz="2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Gravimétrica.</a:t>
            </a:r>
            <a:endParaRPr lang="es-ES" sz="26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417" y="857232"/>
            <a:ext cx="8009987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Concentración </a:t>
            </a:r>
            <a:r>
              <a:rPr lang="es-ES" sz="2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Gravimétrica.</a:t>
            </a:r>
            <a:endParaRPr lang="es-ES" sz="26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2" y="928672"/>
            <a:ext cx="7905773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Acumulación y transporte de arenas.</a:t>
            </a:r>
          </a:p>
        </p:txBody>
      </p:sp>
      <p:pic>
        <p:nvPicPr>
          <p:cNvPr id="9218" name="Picture 2" descr="P10009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2" y="857232"/>
            <a:ext cx="7924325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Acumulación y transporte de arenas.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6" y="857233"/>
            <a:ext cx="8072463" cy="5501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Acumulación y transporte de arenas.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10" y="714358"/>
            <a:ext cx="5000628" cy="5857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Cianuración</a:t>
            </a:r>
            <a:r>
              <a:rPr lang="es-ES" sz="26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Preparación pulpa.</a:t>
            </a:r>
            <a:endParaRPr lang="es-ES" sz="2600" b="1" i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2"/>
            <a:ext cx="7715304" cy="5518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Cianuración</a:t>
            </a:r>
            <a:r>
              <a:rPr lang="es-ES" sz="26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Preparación pulpa.</a:t>
            </a:r>
            <a:endParaRPr lang="es-ES" sz="2600" b="1" i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2"/>
            <a:ext cx="7715304" cy="5518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85730"/>
            <a:ext cx="7772400" cy="584195"/>
          </a:xfrm>
        </p:spPr>
        <p:txBody>
          <a:bodyPr>
            <a:normAutofit/>
          </a:bodyPr>
          <a:lstStyle/>
          <a:p>
            <a:r>
              <a:rPr lang="es-ES" sz="2600" b="1" dirty="0" smtClean="0">
                <a:latin typeface="Times New Roman" pitchFamily="18" charset="0"/>
                <a:cs typeface="Times New Roman" pitchFamily="18" charset="0"/>
              </a:rPr>
              <a:t>INTRODUCCION:</a:t>
            </a:r>
            <a:endParaRPr lang="es-EC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7159" y="1071547"/>
            <a:ext cx="8358247" cy="542928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Inicio de la Pequeña Minería (D.M. Ponce Enríquez):    años 80.</a:t>
            </a:r>
          </a:p>
          <a:p>
            <a:pPr algn="just">
              <a:buFont typeface="Wingdings" pitchFamily="2" charset="2"/>
              <a:buChar char="Ø"/>
            </a:pPr>
            <a:endParaRPr lang="es-E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E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Desarrollo de la Pequeña Mineria: Bella Rica.</a:t>
            </a:r>
          </a:p>
          <a:p>
            <a:pPr algn="just"/>
            <a:endParaRPr lang="es-E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E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27 Grupo"/>
          <p:cNvGrpSpPr/>
          <p:nvPr/>
        </p:nvGrpSpPr>
        <p:grpSpPr>
          <a:xfrm>
            <a:off x="1000101" y="3429001"/>
            <a:ext cx="7072363" cy="2428892"/>
            <a:chOff x="714348" y="3214686"/>
            <a:chExt cx="7072362" cy="2857520"/>
          </a:xfrm>
        </p:grpSpPr>
        <p:sp>
          <p:nvSpPr>
            <p:cNvPr id="5" name="4 Rectángulo redondeado"/>
            <p:cNvSpPr/>
            <p:nvPr/>
          </p:nvSpPr>
          <p:spPr>
            <a:xfrm>
              <a:off x="714348" y="3214686"/>
              <a:ext cx="1000132" cy="2857520"/>
            </a:xfrm>
            <a:prstGeom prst="roundRect">
              <a:avLst/>
            </a:prstGeom>
            <a:ln w="3175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wordArtVert" rtlCol="0" anchor="ctr"/>
            <a:lstStyle/>
            <a:p>
              <a:pPr algn="ctr"/>
              <a:r>
                <a:rPr lang="es-ES" b="1" dirty="0" smtClean="0">
                  <a:latin typeface="Times New Roman" pitchFamily="18" charset="0"/>
                  <a:cs typeface="Times New Roman" pitchFamily="18" charset="0"/>
                </a:rPr>
                <a:t>FASES DE LA MINERIA</a:t>
              </a:r>
              <a:endParaRPr lang="es-EC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2714612" y="3429000"/>
              <a:ext cx="2000264" cy="500066"/>
            </a:xfrm>
            <a:prstGeom prst="roundRect">
              <a:avLst/>
            </a:prstGeom>
            <a:ln w="3175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latin typeface="Times New Roman" pitchFamily="18" charset="0"/>
                  <a:cs typeface="Times New Roman" pitchFamily="18" charset="0"/>
                </a:rPr>
                <a:t>PROSPECCION</a:t>
              </a:r>
              <a:endParaRPr lang="es-EC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6 Rectángulo redondeado"/>
            <p:cNvSpPr/>
            <p:nvPr/>
          </p:nvSpPr>
          <p:spPr>
            <a:xfrm>
              <a:off x="5715008" y="3429000"/>
              <a:ext cx="2000264" cy="500066"/>
            </a:xfrm>
            <a:prstGeom prst="roundRect">
              <a:avLst/>
            </a:prstGeom>
            <a:ln w="3175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latin typeface="Times New Roman" pitchFamily="18" charset="0"/>
                  <a:cs typeface="Times New Roman" pitchFamily="18" charset="0"/>
                </a:rPr>
                <a:t>EXPLORACION</a:t>
              </a:r>
              <a:endParaRPr lang="es-EC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7 Rectángulo redondeado"/>
            <p:cNvSpPr/>
            <p:nvPr/>
          </p:nvSpPr>
          <p:spPr>
            <a:xfrm>
              <a:off x="5715008" y="4429132"/>
              <a:ext cx="2000264" cy="500066"/>
            </a:xfrm>
            <a:prstGeom prst="roundRect">
              <a:avLst/>
            </a:prstGeom>
            <a:ln w="3175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latin typeface="Times New Roman" pitchFamily="18" charset="0"/>
                  <a:cs typeface="Times New Roman" pitchFamily="18" charset="0"/>
                </a:rPr>
                <a:t>EXPLOTACION</a:t>
              </a:r>
              <a:endParaRPr lang="es-EC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2714612" y="4429132"/>
              <a:ext cx="2000264" cy="500066"/>
            </a:xfrm>
            <a:prstGeom prst="roundRect">
              <a:avLst/>
            </a:prstGeom>
            <a:ln w="3175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latin typeface="Times New Roman" pitchFamily="18" charset="0"/>
                  <a:cs typeface="Times New Roman" pitchFamily="18" charset="0"/>
                </a:rPr>
                <a:t>BENEFICIO</a:t>
              </a:r>
              <a:endParaRPr lang="es-EC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9 Rectángulo redondeado"/>
            <p:cNvSpPr/>
            <p:nvPr/>
          </p:nvSpPr>
          <p:spPr>
            <a:xfrm>
              <a:off x="2714612" y="5429264"/>
              <a:ext cx="2000264" cy="500066"/>
            </a:xfrm>
            <a:prstGeom prst="roundRect">
              <a:avLst/>
            </a:prstGeom>
            <a:ln w="3175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latin typeface="Times New Roman" pitchFamily="18" charset="0"/>
                  <a:cs typeface="Times New Roman" pitchFamily="18" charset="0"/>
                </a:rPr>
                <a:t>FUNDICION</a:t>
              </a:r>
              <a:endParaRPr lang="es-EC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10 Rectángulo redondeado"/>
            <p:cNvSpPr/>
            <p:nvPr/>
          </p:nvSpPr>
          <p:spPr>
            <a:xfrm>
              <a:off x="5786446" y="5429264"/>
              <a:ext cx="2000264" cy="500066"/>
            </a:xfrm>
            <a:prstGeom prst="roundRect">
              <a:avLst/>
            </a:prstGeom>
            <a:ln w="3175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latin typeface="Times New Roman" pitchFamily="18" charset="0"/>
                  <a:cs typeface="Times New Roman" pitchFamily="18" charset="0"/>
                </a:rPr>
                <a:t>REFINACION</a:t>
              </a:r>
              <a:endParaRPr lang="es-EC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12 Conector recto de flecha"/>
            <p:cNvCxnSpPr/>
            <p:nvPr/>
          </p:nvCxnSpPr>
          <p:spPr>
            <a:xfrm>
              <a:off x="1857356" y="3714752"/>
              <a:ext cx="642942" cy="1588"/>
            </a:xfrm>
            <a:prstGeom prst="straightConnector1">
              <a:avLst/>
            </a:prstGeom>
            <a:ln w="3175">
              <a:solidFill>
                <a:srgbClr val="0070C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>
              <a:off x="4929190" y="3714752"/>
              <a:ext cx="642942" cy="1588"/>
            </a:xfrm>
            <a:prstGeom prst="straightConnector1">
              <a:avLst/>
            </a:prstGeom>
            <a:ln w="3175">
              <a:solidFill>
                <a:srgbClr val="0070C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 rot="5400000">
              <a:off x="6501620" y="4214024"/>
              <a:ext cx="428628" cy="1588"/>
            </a:xfrm>
            <a:prstGeom prst="straightConnector1">
              <a:avLst/>
            </a:prstGeom>
            <a:ln w="3175">
              <a:solidFill>
                <a:srgbClr val="0070C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16 Conector recto de flecha"/>
            <p:cNvCxnSpPr/>
            <p:nvPr/>
          </p:nvCxnSpPr>
          <p:spPr>
            <a:xfrm>
              <a:off x="4929190" y="5715016"/>
              <a:ext cx="642942" cy="1588"/>
            </a:xfrm>
            <a:prstGeom prst="straightConnector1">
              <a:avLst/>
            </a:prstGeom>
            <a:ln w="3175">
              <a:solidFill>
                <a:srgbClr val="0070C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22 Conector recto de flecha"/>
            <p:cNvCxnSpPr/>
            <p:nvPr/>
          </p:nvCxnSpPr>
          <p:spPr>
            <a:xfrm rot="10800000">
              <a:off x="4929190" y="4714884"/>
              <a:ext cx="642942" cy="1588"/>
            </a:xfrm>
            <a:prstGeom prst="straightConnector1">
              <a:avLst/>
            </a:prstGeom>
            <a:ln w="3175">
              <a:solidFill>
                <a:srgbClr val="0070C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26 Conector recto de flecha"/>
            <p:cNvCxnSpPr/>
            <p:nvPr/>
          </p:nvCxnSpPr>
          <p:spPr>
            <a:xfrm rot="5400000">
              <a:off x="3501224" y="5214156"/>
              <a:ext cx="428628" cy="1588"/>
            </a:xfrm>
            <a:prstGeom prst="straightConnector1">
              <a:avLst/>
            </a:prstGeom>
            <a:ln w="3175">
              <a:solidFill>
                <a:srgbClr val="0070C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Cianuración</a:t>
            </a:r>
            <a:r>
              <a:rPr lang="es-ES" sz="26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Preparación pulpa.</a:t>
            </a:r>
            <a:endParaRPr lang="es-ES" sz="2600" b="1" i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715304" cy="5092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Cianuración</a:t>
            </a:r>
            <a:r>
              <a:rPr lang="es-ES" sz="26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Preparación pulpa.</a:t>
            </a:r>
            <a:endParaRPr lang="es-ES" sz="2600" b="1" i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071546"/>
            <a:ext cx="8072495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Cianuración</a:t>
            </a:r>
            <a:r>
              <a:rPr lang="es-ES" sz="26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Preparación pulpa.</a:t>
            </a:r>
            <a:endParaRPr lang="es-ES" sz="2600" b="1" i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3" y="857232"/>
            <a:ext cx="7856561" cy="5490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Cianuración</a:t>
            </a:r>
            <a:r>
              <a:rPr lang="es-ES" sz="26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Preparación pulpa.</a:t>
            </a:r>
            <a:endParaRPr lang="es-ES" sz="2600" b="1" i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61" y="857233"/>
            <a:ext cx="7691491" cy="57686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Cianuración</a:t>
            </a:r>
            <a:r>
              <a:rPr lang="es-ES" sz="26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Preparación pulpa.</a:t>
            </a:r>
            <a:endParaRPr lang="es-ES" sz="2600" b="1" i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785795"/>
            <a:ext cx="7786743" cy="5679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indent="-354013" algn="just">
              <a:spcBef>
                <a:spcPct val="20000"/>
              </a:spcBef>
            </a:pPr>
            <a:r>
              <a:rPr lang="es-ES" sz="26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Cianuración: </a:t>
            </a:r>
            <a:r>
              <a:rPr lang="es-ES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Titulación</a:t>
            </a:r>
            <a:r>
              <a:rPr lang="es-ES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S" sz="2600" b="1" i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785794"/>
            <a:ext cx="7858180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indent="-354013" algn="just">
              <a:spcBef>
                <a:spcPct val="20000"/>
              </a:spcBef>
            </a:pPr>
            <a:r>
              <a:rPr lang="es-ES" sz="26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Cianuración: </a:t>
            </a:r>
            <a:r>
              <a:rPr lang="es-ES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Titulación</a:t>
            </a:r>
            <a:r>
              <a:rPr lang="es-ES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S" sz="2600" b="1" i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009" y="857232"/>
            <a:ext cx="7785083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indent="-354013" algn="just">
              <a:spcBef>
                <a:spcPct val="20000"/>
              </a:spcBef>
            </a:pPr>
            <a:r>
              <a:rPr lang="es-ES" sz="26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s-ES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Adsorción (carbón en pulpa).</a:t>
            </a:r>
            <a:endParaRPr lang="es-ES" sz="2600" b="1" i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0" y="1000110"/>
            <a:ext cx="7786743" cy="5517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indent="-354013" algn="just">
              <a:spcBef>
                <a:spcPct val="20000"/>
              </a:spcBef>
            </a:pPr>
            <a:r>
              <a:rPr lang="es-ES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Cribado </a:t>
            </a:r>
            <a:r>
              <a:rPr lang="es-ES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del carbón en pulpa.</a:t>
            </a:r>
            <a:endParaRPr lang="es-ES" sz="2600" b="1" i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6" y="928670"/>
            <a:ext cx="4357719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indent="-354013" algn="just">
              <a:spcBef>
                <a:spcPct val="20000"/>
              </a:spcBef>
            </a:pPr>
            <a:r>
              <a:rPr lang="es-ES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Cribado </a:t>
            </a:r>
            <a:r>
              <a:rPr lang="es-ES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del carbón en pulpa.</a:t>
            </a:r>
            <a:endParaRPr lang="es-ES" sz="2600" b="1" i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8" y="857232"/>
            <a:ext cx="5214975" cy="568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57168"/>
            <a:ext cx="7772400" cy="584195"/>
          </a:xfrm>
        </p:spPr>
        <p:txBody>
          <a:bodyPr>
            <a:normAutofit/>
          </a:bodyPr>
          <a:lstStyle/>
          <a:p>
            <a:pPr algn="just"/>
            <a:r>
              <a:rPr lang="es-ES" sz="2600" b="1" dirty="0" smtClean="0">
                <a:latin typeface="Times New Roman" pitchFamily="18" charset="0"/>
                <a:cs typeface="Times New Roman" pitchFamily="18" charset="0"/>
              </a:rPr>
              <a:t>PROCESO MINERAL:</a:t>
            </a:r>
            <a:endParaRPr lang="es-EC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7159" y="1071547"/>
            <a:ext cx="8358247" cy="5429288"/>
          </a:xfrm>
        </p:spPr>
        <p:txBody>
          <a:bodyPr>
            <a:noAutofit/>
          </a:bodyPr>
          <a:lstStyle/>
          <a:p>
            <a:pPr algn="just"/>
            <a:endParaRPr lang="es-E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E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36 Grupo"/>
          <p:cNvGrpSpPr/>
          <p:nvPr/>
        </p:nvGrpSpPr>
        <p:grpSpPr>
          <a:xfrm>
            <a:off x="428598" y="1714488"/>
            <a:ext cx="8429652" cy="4500594"/>
            <a:chOff x="714348" y="857232"/>
            <a:chExt cx="8429652" cy="4500594"/>
          </a:xfrm>
        </p:grpSpPr>
        <p:sp>
          <p:nvSpPr>
            <p:cNvPr id="5" name="4 Rectángulo redondeado"/>
            <p:cNvSpPr/>
            <p:nvPr/>
          </p:nvSpPr>
          <p:spPr>
            <a:xfrm>
              <a:off x="2285982" y="857232"/>
              <a:ext cx="5286412" cy="571504"/>
            </a:xfrm>
            <a:prstGeom prst="roundRect">
              <a:avLst/>
            </a:prstGeom>
            <a:ln w="3175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es-ES" sz="2000" b="1" dirty="0" smtClean="0">
                  <a:latin typeface="Times New Roman" pitchFamily="18" charset="0"/>
                  <a:cs typeface="Times New Roman" pitchFamily="18" charset="0"/>
                </a:rPr>
                <a:t>BENEFICIO MINERAL</a:t>
              </a:r>
              <a:endParaRPr lang="es-EC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714348" y="2000240"/>
              <a:ext cx="2571768" cy="785818"/>
            </a:xfrm>
            <a:prstGeom prst="roundRect">
              <a:avLst/>
            </a:prstGeom>
            <a:ln w="3175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>
                  <a:latin typeface="Times New Roman" pitchFamily="18" charset="0"/>
                  <a:cs typeface="Times New Roman" pitchFamily="18" charset="0"/>
                </a:rPr>
                <a:t>CONCENTRACION GRAVIMETRICA</a:t>
              </a:r>
              <a:endParaRPr lang="es-EC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6 Rectángulo redondeado"/>
            <p:cNvSpPr/>
            <p:nvPr/>
          </p:nvSpPr>
          <p:spPr>
            <a:xfrm>
              <a:off x="3857620" y="2214554"/>
              <a:ext cx="2286016" cy="425056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>
                  <a:latin typeface="Times New Roman" pitchFamily="18" charset="0"/>
                  <a:cs typeface="Times New Roman" pitchFamily="18" charset="0"/>
                </a:rPr>
                <a:t>CIANURACION</a:t>
              </a:r>
              <a:endParaRPr lang="es-EC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7 Rectángulo redondeado"/>
            <p:cNvSpPr/>
            <p:nvPr/>
          </p:nvSpPr>
          <p:spPr>
            <a:xfrm>
              <a:off x="1000100" y="3286124"/>
              <a:ext cx="2000264" cy="2071702"/>
            </a:xfrm>
            <a:prstGeom prst="roundRect">
              <a:avLst/>
            </a:prstGeom>
            <a:ln w="3175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>
                  <a:latin typeface="Times New Roman" pitchFamily="18" charset="0"/>
                  <a:cs typeface="Times New Roman" pitchFamily="18" charset="0"/>
                </a:rPr>
                <a:t>MOLIENDA </a:t>
              </a:r>
            </a:p>
            <a:p>
              <a:pPr algn="ctr"/>
              <a:r>
                <a:rPr lang="es-ES" sz="2000" b="1" dirty="0" smtClean="0">
                  <a:latin typeface="Times New Roman" pitchFamily="18" charset="0"/>
                  <a:cs typeface="Times New Roman" pitchFamily="18" charset="0"/>
                </a:rPr>
                <a:t>CANALONES</a:t>
              </a:r>
              <a:endParaRPr lang="es-EC" sz="20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6786578" y="2214554"/>
              <a:ext cx="2000264" cy="425056"/>
            </a:xfrm>
            <a:prstGeom prst="roundRect">
              <a:avLst/>
            </a:prstGeom>
            <a:ln w="3175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>
                  <a:latin typeface="Times New Roman" pitchFamily="18" charset="0"/>
                  <a:cs typeface="Times New Roman" pitchFamily="18" charset="0"/>
                </a:rPr>
                <a:t>FLOTACION</a:t>
              </a:r>
              <a:endParaRPr lang="es-EC" sz="20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9 Rectángulo redondeado"/>
            <p:cNvSpPr/>
            <p:nvPr/>
          </p:nvSpPr>
          <p:spPr>
            <a:xfrm>
              <a:off x="3428992" y="3286124"/>
              <a:ext cx="2857520" cy="2071702"/>
            </a:xfrm>
            <a:prstGeom prst="roundRect">
              <a:avLst/>
            </a:prstGeom>
            <a:ln w="3175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>
                  <a:latin typeface="Times New Roman" pitchFamily="18" charset="0"/>
                  <a:cs typeface="Times New Roman" pitchFamily="18" charset="0"/>
                </a:rPr>
                <a:t>CELDAS CON ZINC</a:t>
              </a:r>
            </a:p>
            <a:p>
              <a:pPr algn="ctr"/>
              <a:r>
                <a:rPr lang="es-ES" sz="2000" b="1" dirty="0" smtClean="0">
                  <a:latin typeface="Times New Roman" pitchFamily="18" charset="0"/>
                  <a:cs typeface="Times New Roman" pitchFamily="18" charset="0"/>
                </a:rPr>
                <a:t>MERY CROWE</a:t>
              </a:r>
            </a:p>
            <a:p>
              <a:pPr algn="ctr"/>
              <a:r>
                <a:rPr lang="es-ES" sz="2000" b="1" dirty="0" smtClean="0">
                  <a:latin typeface="Times New Roman" pitchFamily="18" charset="0"/>
                  <a:cs typeface="Times New Roman" pitchFamily="18" charset="0"/>
                </a:rPr>
                <a:t>CARBON EN PULPA</a:t>
              </a:r>
              <a:endParaRPr lang="es-EC" sz="20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10 Rectángulo redondeado"/>
            <p:cNvSpPr/>
            <p:nvPr/>
          </p:nvSpPr>
          <p:spPr>
            <a:xfrm>
              <a:off x="6429388" y="3286124"/>
              <a:ext cx="2714612" cy="2071702"/>
            </a:xfrm>
            <a:prstGeom prst="roundRect">
              <a:avLst/>
            </a:prstGeom>
            <a:ln w="3175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>
                  <a:latin typeface="Times New Roman" pitchFamily="18" charset="0"/>
                  <a:cs typeface="Times New Roman" pitchFamily="18" charset="0"/>
                </a:rPr>
                <a:t>CONCENTRACION DE SULFUROS</a:t>
              </a:r>
              <a:endParaRPr lang="es-EC" sz="20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15 Conector recto de flecha"/>
            <p:cNvCxnSpPr/>
            <p:nvPr/>
          </p:nvCxnSpPr>
          <p:spPr>
            <a:xfrm rot="5400000">
              <a:off x="7605337" y="2967431"/>
              <a:ext cx="364334" cy="1588"/>
            </a:xfrm>
            <a:prstGeom prst="straightConnector1">
              <a:avLst/>
            </a:prstGeom>
            <a:ln w="3175">
              <a:solidFill>
                <a:srgbClr val="0070C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26 Conector recto de flecha"/>
            <p:cNvCxnSpPr/>
            <p:nvPr/>
          </p:nvCxnSpPr>
          <p:spPr>
            <a:xfrm rot="5400000">
              <a:off x="4890693" y="2967431"/>
              <a:ext cx="364334" cy="1588"/>
            </a:xfrm>
            <a:prstGeom prst="straightConnector1">
              <a:avLst/>
            </a:prstGeom>
            <a:ln w="3175">
              <a:solidFill>
                <a:srgbClr val="0070C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18 Conector recto de flecha"/>
            <p:cNvCxnSpPr/>
            <p:nvPr/>
          </p:nvCxnSpPr>
          <p:spPr>
            <a:xfrm rot="5400000">
              <a:off x="1818859" y="3038869"/>
              <a:ext cx="364334" cy="1588"/>
            </a:xfrm>
            <a:prstGeom prst="straightConnector1">
              <a:avLst/>
            </a:prstGeom>
            <a:ln w="3175">
              <a:solidFill>
                <a:srgbClr val="0070C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>
              <a:off x="2000232" y="1714488"/>
              <a:ext cx="578647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 de flecha"/>
            <p:cNvCxnSpPr/>
            <p:nvPr/>
          </p:nvCxnSpPr>
          <p:spPr>
            <a:xfrm rot="5400000">
              <a:off x="4782742" y="1789498"/>
              <a:ext cx="578648" cy="1588"/>
            </a:xfrm>
            <a:prstGeom prst="straightConnector1">
              <a:avLst/>
            </a:prstGeom>
            <a:ln w="3175">
              <a:solidFill>
                <a:srgbClr val="0070C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30 Conector recto de flecha"/>
            <p:cNvCxnSpPr/>
            <p:nvPr/>
          </p:nvCxnSpPr>
          <p:spPr>
            <a:xfrm rot="5400000">
              <a:off x="7605337" y="1895861"/>
              <a:ext cx="364334" cy="1588"/>
            </a:xfrm>
            <a:prstGeom prst="straightConnector1">
              <a:avLst/>
            </a:prstGeom>
            <a:ln w="3175">
              <a:solidFill>
                <a:srgbClr val="0070C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31 Conector recto de flecha"/>
            <p:cNvCxnSpPr/>
            <p:nvPr/>
          </p:nvCxnSpPr>
          <p:spPr>
            <a:xfrm rot="5400000">
              <a:off x="1818859" y="1895861"/>
              <a:ext cx="364334" cy="1588"/>
            </a:xfrm>
            <a:prstGeom prst="straightConnector1">
              <a:avLst/>
            </a:prstGeom>
            <a:ln w="3175">
              <a:solidFill>
                <a:srgbClr val="0070C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indent="-354013" algn="just">
              <a:spcBef>
                <a:spcPct val="20000"/>
              </a:spcBef>
            </a:pPr>
            <a:r>
              <a:rPr lang="es-ES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Cribado </a:t>
            </a:r>
            <a:r>
              <a:rPr lang="es-ES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del carbón en pulpa.</a:t>
            </a:r>
            <a:endParaRPr lang="es-ES" sz="2600" b="1" i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482" name="Picture 2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4" y="857232"/>
            <a:ext cx="8072495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indent="-354013" algn="just">
              <a:spcBef>
                <a:spcPct val="20000"/>
              </a:spcBef>
            </a:pPr>
            <a:r>
              <a:rPr lang="es-ES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Cribado </a:t>
            </a:r>
            <a:r>
              <a:rPr lang="es-ES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del carbón en pulpa.</a:t>
            </a:r>
            <a:endParaRPr lang="es-ES" sz="2600" b="1" i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1506" name="Picture 2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501" y="857232"/>
            <a:ext cx="7952027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indent="-354013" algn="just">
              <a:spcBef>
                <a:spcPct val="20000"/>
              </a:spcBef>
            </a:pPr>
            <a:r>
              <a:rPr lang="es-ES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Cribado </a:t>
            </a:r>
            <a:r>
              <a:rPr lang="es-ES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del carbón en pulpa.</a:t>
            </a:r>
            <a:endParaRPr lang="es-ES" sz="2600" b="1" i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2530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6" y="714358"/>
            <a:ext cx="4643471" cy="5998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Elusión o desorción.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4" y="785795"/>
            <a:ext cx="4165595" cy="5784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Elusión o desorción.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9" y="928672"/>
            <a:ext cx="8189127" cy="5427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Elusión o desorción.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9" y="785794"/>
            <a:ext cx="4786347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Elusión o desorción.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9" y="785796"/>
            <a:ext cx="4286280" cy="5834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Elusión o desorción.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6" y="1000110"/>
            <a:ext cx="8070875" cy="54619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Elusión o desorción.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6" y="950866"/>
            <a:ext cx="7500991" cy="54785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Elusión o desorción.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857235"/>
            <a:ext cx="8081051" cy="5572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584195"/>
          </a:xfrm>
        </p:spPr>
        <p:txBody>
          <a:bodyPr>
            <a:normAutofit fontScale="90000"/>
          </a:bodyPr>
          <a:lstStyle/>
          <a:p>
            <a:r>
              <a:rPr lang="es-ES" sz="2600" b="1" dirty="0" smtClean="0">
                <a:latin typeface="Times New Roman" pitchFamily="18" charset="0"/>
                <a:cs typeface="Times New Roman" pitchFamily="18" charset="0"/>
              </a:rPr>
              <a:t>DISTRIBUCION DE LOS ASENTAMIENTOS MINEROS</a:t>
            </a:r>
            <a:endParaRPr lang="es-EC" sz="2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785785" y="785794"/>
          <a:ext cx="7643867" cy="5960430"/>
        </p:xfrm>
        <a:graphic>
          <a:graphicData uri="http://schemas.openxmlformats.org/drawingml/2006/table">
            <a:tbl>
              <a:tblPr/>
              <a:tblGrid>
                <a:gridCol w="1857496"/>
                <a:gridCol w="1635627"/>
                <a:gridCol w="4150744"/>
              </a:tblGrid>
              <a:tr h="278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Provincia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Localidad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Mina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8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Chimborazo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Bucay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Minas de Bucay.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2139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Azuay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Pucará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Ponce Enríquez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Santa Isabel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Guabisay – Tres Chorreras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Bella Rica, Muyuyacu, Sta. Martha, Río Villa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El Tablón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Shagli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San Gerardo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Sig - Sig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Pujilí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16049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El Oro</a:t>
                      </a:r>
                      <a:endParaRPr lang="es-EC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Portovelo – Zaruma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Paccha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Cerro Pelado – Los Ingleses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Byron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La Playa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Guanazán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Zambi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267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Loja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Macará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12892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Zamora Chinchipe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Nambija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Guaysimi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Chinapintza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Bellavista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Nambija, Campanilla y Campana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Guaysimi Alto y Guaysimi Bajo 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Chinapintza, Pachicuza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Bellavista (Palanda)</a:t>
                      </a:r>
                      <a:endParaRPr lang="es-EC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Transporte  y almacenamiento de </a:t>
            </a:r>
            <a:r>
              <a:rPr lang="es-ES" sz="2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relaves.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928672"/>
            <a:ext cx="7929619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Transporte y almacenamiento </a:t>
            </a:r>
            <a:r>
              <a:rPr lang="es-ES" sz="2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de relaves.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857232"/>
            <a:ext cx="8143932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Tratamiento y transporte de efluentes.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1000110"/>
            <a:ext cx="7858180" cy="5463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Otras instalaciones: Oficinas.</a:t>
            </a:r>
            <a:endParaRPr lang="es-ES" sz="26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8" y="785796"/>
            <a:ext cx="7713685" cy="5785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Otras instalaciones: Oficinas.</a:t>
            </a:r>
            <a:endParaRPr lang="es-ES" sz="26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0" y="857234"/>
            <a:ext cx="7858180" cy="5731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Otras instalaciones: </a:t>
            </a:r>
            <a:r>
              <a:rPr lang="es-ES" sz="2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Enfermería.</a:t>
            </a:r>
            <a:endParaRPr lang="es-ES" sz="26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928670"/>
            <a:ext cx="7858180" cy="5624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Otras instalaciones: </a:t>
            </a:r>
            <a:r>
              <a:rPr lang="es-ES" sz="2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Bodegas.</a:t>
            </a:r>
            <a:endParaRPr lang="es-ES" sz="26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968" y="857232"/>
            <a:ext cx="7713685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Otras instalaciones: Sala de audio y video.</a:t>
            </a:r>
            <a:endParaRPr lang="es-ES" sz="26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970" y="822729"/>
            <a:ext cx="7856561" cy="56781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Otras instalaciones: Area Deportiva.</a:t>
            </a:r>
            <a:endParaRPr lang="es-ES" sz="26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785796"/>
            <a:ext cx="8070875" cy="5695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Otras instalaciones: Cocina.</a:t>
            </a:r>
            <a:endParaRPr lang="es-ES" sz="26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622" y="857233"/>
            <a:ext cx="7998908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1"/>
          <p:cNvGrpSpPr>
            <a:grpSpLocks/>
          </p:cNvGrpSpPr>
          <p:nvPr/>
        </p:nvGrpSpPr>
        <p:grpSpPr bwMode="auto">
          <a:xfrm>
            <a:off x="630060" y="142852"/>
            <a:ext cx="8013906" cy="6572270"/>
            <a:chOff x="1316333" y="1295"/>
            <a:chExt cx="7727010" cy="10891"/>
          </a:xfrm>
        </p:grpSpPr>
        <p:sp>
          <p:nvSpPr>
            <p:cNvPr id="21506" name="AutoShape 2"/>
            <p:cNvSpPr>
              <a:spLocks noChangeArrowheads="1"/>
            </p:cNvSpPr>
            <p:nvPr/>
          </p:nvSpPr>
          <p:spPr bwMode="auto">
            <a:xfrm>
              <a:off x="2564010" y="1295"/>
              <a:ext cx="5145821" cy="592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SISTEMA DE CIANURACIÓN CON CARBÓN EN PULPA</a:t>
              </a:r>
              <a:endPara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507" name="AutoShape 3"/>
            <p:cNvSpPr>
              <a:spLocks noChangeArrowheads="1"/>
            </p:cNvSpPr>
            <p:nvPr/>
          </p:nvSpPr>
          <p:spPr bwMode="auto">
            <a:xfrm>
              <a:off x="3011221" y="2122"/>
              <a:ext cx="4310108" cy="594"/>
            </a:xfrm>
            <a:prstGeom prst="roundRect">
              <a:avLst>
                <a:gd name="adj" fmla="val 16667"/>
              </a:avLst>
            </a:prstGeom>
            <a:solidFill>
              <a:srgbClr val="FABF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C" sz="1400" b="1" dirty="0" smtClean="0">
                  <a:latin typeface="Times New Roman" pitchFamily="18" charset="0"/>
                </a:rPr>
                <a:t>EXTRACCIÓN</a:t>
              </a:r>
              <a:r>
                <a:rPr lang="en-US" sz="1400" b="1" dirty="0" smtClean="0">
                  <a:latin typeface="Times New Roman" pitchFamily="18" charset="0"/>
                </a:rPr>
                <a:t> Y TRANSPORTE DEL MINERAL</a:t>
              </a:r>
              <a:endParaRPr lang="es-EC" sz="1400" b="1" dirty="0" smtClean="0">
                <a:latin typeface="Times New Roman" pitchFamily="18" charset="0"/>
              </a:endParaRPr>
            </a:p>
          </p:txBody>
        </p:sp>
        <p:sp>
          <p:nvSpPr>
            <p:cNvPr id="21508" name="AutoShape 4"/>
            <p:cNvSpPr>
              <a:spLocks noChangeArrowheads="1"/>
            </p:cNvSpPr>
            <p:nvPr/>
          </p:nvSpPr>
          <p:spPr bwMode="auto">
            <a:xfrm>
              <a:off x="1810887" y="2992"/>
              <a:ext cx="1562987" cy="907"/>
            </a:xfrm>
            <a:prstGeom prst="roundRect">
              <a:avLst>
                <a:gd name="adj" fmla="val 16667"/>
              </a:avLst>
            </a:prstGeom>
            <a:solidFill>
              <a:srgbClr val="C2D69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C" sz="1400" b="1" dirty="0" smtClean="0">
                  <a:latin typeface="Times New Roman" pitchFamily="18" charset="0"/>
                </a:rPr>
                <a:t>TRITURACION</a:t>
              </a:r>
              <a:r>
                <a:rPr lang="en-US" sz="1400" b="1" dirty="0" smtClean="0">
                  <a:latin typeface="Times New Roman" pitchFamily="18" charset="0"/>
                </a:rPr>
                <a:t> DEL MINERAL</a:t>
              </a:r>
              <a:endParaRPr lang="es-EC" sz="1400" b="1" dirty="0" smtClean="0">
                <a:latin typeface="Times New Roman" pitchFamily="18" charset="0"/>
              </a:endParaRPr>
            </a:p>
          </p:txBody>
        </p:sp>
        <p:sp>
          <p:nvSpPr>
            <p:cNvPr id="21509" name="AutoShape 5"/>
            <p:cNvSpPr>
              <a:spLocks noChangeArrowheads="1"/>
            </p:cNvSpPr>
            <p:nvPr/>
          </p:nvSpPr>
          <p:spPr bwMode="auto">
            <a:xfrm>
              <a:off x="4036329" y="2952"/>
              <a:ext cx="1562987" cy="947"/>
            </a:xfrm>
            <a:prstGeom prst="roundRect">
              <a:avLst>
                <a:gd name="adj" fmla="val 16667"/>
              </a:avLst>
            </a:prstGeom>
            <a:solidFill>
              <a:srgbClr val="C2D69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latin typeface="Times New Roman" pitchFamily="18" charset="0"/>
                </a:rPr>
                <a:t>MOLIENDA DEL MINERAL</a:t>
              </a:r>
              <a:endParaRPr lang="es-EC" sz="1400" b="1" dirty="0" smtClean="0">
                <a:latin typeface="Times New Roman" pitchFamily="18" charset="0"/>
              </a:endParaRPr>
            </a:p>
          </p:txBody>
        </p:sp>
        <p:sp>
          <p:nvSpPr>
            <p:cNvPr id="21510" name="AutoShape 6"/>
            <p:cNvSpPr>
              <a:spLocks noChangeArrowheads="1"/>
            </p:cNvSpPr>
            <p:nvPr/>
          </p:nvSpPr>
          <p:spPr bwMode="auto">
            <a:xfrm>
              <a:off x="6288121" y="2952"/>
              <a:ext cx="1864735" cy="947"/>
            </a:xfrm>
            <a:prstGeom prst="roundRect">
              <a:avLst>
                <a:gd name="adj" fmla="val 16667"/>
              </a:avLst>
            </a:prstGeom>
            <a:solidFill>
              <a:srgbClr val="C2D69B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latin typeface="Times New Roman" pitchFamily="18" charset="0"/>
                </a:rPr>
                <a:t>CONCENTRACION GRAVIMETRICA</a:t>
              </a:r>
              <a:endParaRPr lang="es-EC" sz="1400" b="1" dirty="0" smtClean="0">
                <a:latin typeface="Times New Roman" pitchFamily="18" charset="0"/>
              </a:endParaRPr>
            </a:p>
          </p:txBody>
        </p:sp>
        <p:sp>
          <p:nvSpPr>
            <p:cNvPr id="21511" name="AutoShape 7"/>
            <p:cNvSpPr>
              <a:spLocks noChangeArrowheads="1"/>
            </p:cNvSpPr>
            <p:nvPr/>
          </p:nvSpPr>
          <p:spPr bwMode="auto">
            <a:xfrm>
              <a:off x="5398409" y="4254"/>
              <a:ext cx="3644934" cy="867"/>
            </a:xfrm>
            <a:prstGeom prst="roundRect">
              <a:avLst>
                <a:gd name="adj" fmla="val 16667"/>
              </a:avLst>
            </a:prstGeom>
            <a:solidFill>
              <a:srgbClr val="C2D69B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400" b="1" dirty="0" smtClean="0">
                  <a:latin typeface="Times New Roman" pitchFamily="18" charset="0"/>
                </a:rPr>
                <a:t>ACUMULACION Y SEDIMENTACION DE ARENAS (PISCINAS DE HORMIGON)</a:t>
              </a:r>
              <a:endParaRPr lang="es-EC" sz="1400" b="1" dirty="0" smtClean="0">
                <a:latin typeface="Times New Roman" pitchFamily="18" charset="0"/>
              </a:endParaRPr>
            </a:p>
          </p:txBody>
        </p:sp>
        <p:sp>
          <p:nvSpPr>
            <p:cNvPr id="21512" name="AutoShape 8"/>
            <p:cNvSpPr>
              <a:spLocks noChangeArrowheads="1"/>
            </p:cNvSpPr>
            <p:nvPr/>
          </p:nvSpPr>
          <p:spPr bwMode="auto">
            <a:xfrm>
              <a:off x="2490270" y="4136"/>
              <a:ext cx="2285148" cy="935"/>
            </a:xfrm>
            <a:prstGeom prst="roundRect">
              <a:avLst>
                <a:gd name="adj" fmla="val 16667"/>
              </a:avLst>
            </a:prstGeom>
            <a:solidFill>
              <a:srgbClr val="C2D69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400" b="1" dirty="0" smtClean="0">
                  <a:latin typeface="Times New Roman" pitchFamily="18" charset="0"/>
                </a:rPr>
                <a:t>CONDUCCION HACIA TANQUES REACTORES</a:t>
              </a:r>
              <a:endParaRPr lang="es-EC" sz="1400" b="1" dirty="0" smtClean="0">
                <a:latin typeface="Times New Roman" pitchFamily="18" charset="0"/>
              </a:endParaRPr>
            </a:p>
          </p:txBody>
        </p:sp>
        <p:sp>
          <p:nvSpPr>
            <p:cNvPr id="21513" name="AutoShape 9"/>
            <p:cNvSpPr>
              <a:spLocks noChangeArrowheads="1"/>
            </p:cNvSpPr>
            <p:nvPr/>
          </p:nvSpPr>
          <p:spPr bwMode="auto">
            <a:xfrm>
              <a:off x="4471972" y="5320"/>
              <a:ext cx="1678386" cy="829"/>
            </a:xfrm>
            <a:prstGeom prst="roundRect">
              <a:avLst>
                <a:gd name="adj" fmla="val 16667"/>
              </a:avLst>
            </a:prstGeom>
            <a:solidFill>
              <a:srgbClr val="FABF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400" b="1" dirty="0" smtClean="0">
                  <a:latin typeface="Times New Roman" pitchFamily="18" charset="0"/>
                </a:rPr>
                <a:t>SISTEMA CIANURACION</a:t>
              </a:r>
              <a:endParaRPr lang="es-EC" sz="1400" b="1" dirty="0" smtClean="0">
                <a:latin typeface="Times New Roman" pitchFamily="18" charset="0"/>
              </a:endParaRPr>
            </a:p>
          </p:txBody>
        </p:sp>
        <p:sp>
          <p:nvSpPr>
            <p:cNvPr id="21514" name="AutoShape 10"/>
            <p:cNvSpPr>
              <a:spLocks noChangeArrowheads="1"/>
            </p:cNvSpPr>
            <p:nvPr/>
          </p:nvSpPr>
          <p:spPr bwMode="auto">
            <a:xfrm>
              <a:off x="3993075" y="6532"/>
              <a:ext cx="2460603" cy="800"/>
            </a:xfrm>
            <a:prstGeom prst="roundRect">
              <a:avLst>
                <a:gd name="adj" fmla="val 16667"/>
              </a:avLst>
            </a:prstGeom>
            <a:solidFill>
              <a:srgbClr val="F2DBD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400" b="1" dirty="0" smtClean="0">
                  <a:latin typeface="Times New Roman" pitchFamily="18" charset="0"/>
                </a:rPr>
                <a:t>LLENADO Y CUBICACION DEL TANQUE</a:t>
              </a:r>
              <a:endParaRPr lang="es-EC" sz="1400" b="1" dirty="0" smtClean="0">
                <a:latin typeface="Times New Roman" pitchFamily="18" charset="0"/>
              </a:endParaRPr>
            </a:p>
          </p:txBody>
        </p:sp>
        <p:sp>
          <p:nvSpPr>
            <p:cNvPr id="21515" name="AutoShape 11"/>
            <p:cNvSpPr>
              <a:spLocks noChangeArrowheads="1"/>
            </p:cNvSpPr>
            <p:nvPr/>
          </p:nvSpPr>
          <p:spPr bwMode="auto">
            <a:xfrm>
              <a:off x="6796959" y="6385"/>
              <a:ext cx="2177502" cy="916"/>
            </a:xfrm>
            <a:prstGeom prst="roundRect">
              <a:avLst>
                <a:gd name="adj" fmla="val 16667"/>
              </a:avLst>
            </a:prstGeom>
            <a:solidFill>
              <a:srgbClr val="F2DBD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400" b="1" dirty="0" smtClean="0">
                  <a:latin typeface="Times New Roman" pitchFamily="18" charset="0"/>
                </a:rPr>
                <a:t>MEDICION DE PARAMETROS FISICOS</a:t>
              </a:r>
              <a:endParaRPr lang="es-EC" sz="1400" b="1" dirty="0" smtClean="0">
                <a:latin typeface="Times New Roman" pitchFamily="18" charset="0"/>
              </a:endParaRPr>
            </a:p>
          </p:txBody>
        </p:sp>
        <p:sp>
          <p:nvSpPr>
            <p:cNvPr id="21516" name="AutoShape 12"/>
            <p:cNvSpPr>
              <a:spLocks noChangeArrowheads="1"/>
            </p:cNvSpPr>
            <p:nvPr/>
          </p:nvSpPr>
          <p:spPr bwMode="auto">
            <a:xfrm>
              <a:off x="1316333" y="6385"/>
              <a:ext cx="2314814" cy="919"/>
            </a:xfrm>
            <a:prstGeom prst="roundRect">
              <a:avLst>
                <a:gd name="adj" fmla="val 16667"/>
              </a:avLst>
            </a:prstGeom>
            <a:solidFill>
              <a:srgbClr val="F2DBD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400" b="1" dirty="0" smtClean="0">
                  <a:latin typeface="Times New Roman" pitchFamily="18" charset="0"/>
                </a:rPr>
                <a:t>AGREGACION DE CAL Y MEDICION DEL pH</a:t>
              </a:r>
              <a:endParaRPr lang="es-EC" sz="1400" b="1" dirty="0" smtClean="0">
                <a:latin typeface="Times New Roman" pitchFamily="18" charset="0"/>
              </a:endParaRPr>
            </a:p>
          </p:txBody>
        </p:sp>
        <p:sp>
          <p:nvSpPr>
            <p:cNvPr id="21517" name="AutoShape 13"/>
            <p:cNvSpPr>
              <a:spLocks noChangeArrowheads="1"/>
            </p:cNvSpPr>
            <p:nvPr/>
          </p:nvSpPr>
          <p:spPr bwMode="auto">
            <a:xfrm>
              <a:off x="4053257" y="7592"/>
              <a:ext cx="2314814" cy="924"/>
            </a:xfrm>
            <a:prstGeom prst="roundRect">
              <a:avLst>
                <a:gd name="adj" fmla="val 16667"/>
              </a:avLst>
            </a:prstGeom>
            <a:solidFill>
              <a:srgbClr val="F2DBD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400" b="1" dirty="0" smtClean="0">
                  <a:latin typeface="Times New Roman" pitchFamily="18" charset="0"/>
                </a:rPr>
                <a:t>AGITACION MECANICA Y AIREACION</a:t>
              </a:r>
              <a:endParaRPr lang="es-EC" sz="1400" b="1" dirty="0" smtClean="0">
                <a:latin typeface="Times New Roman" pitchFamily="18" charset="0"/>
              </a:endParaRPr>
            </a:p>
          </p:txBody>
        </p:sp>
        <p:sp>
          <p:nvSpPr>
            <p:cNvPr id="21518" name="AutoShape 14"/>
            <p:cNvSpPr>
              <a:spLocks noChangeArrowheads="1"/>
            </p:cNvSpPr>
            <p:nvPr/>
          </p:nvSpPr>
          <p:spPr bwMode="auto">
            <a:xfrm>
              <a:off x="6839166" y="7580"/>
              <a:ext cx="1792414" cy="936"/>
            </a:xfrm>
            <a:prstGeom prst="roundRect">
              <a:avLst>
                <a:gd name="adj" fmla="val 16667"/>
              </a:avLst>
            </a:prstGeom>
            <a:solidFill>
              <a:srgbClr val="F2DBD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400" b="1" dirty="0" smtClean="0">
                  <a:latin typeface="Times New Roman" pitchFamily="18" charset="0"/>
                </a:rPr>
                <a:t>DOSIS DE CNNa y MEDICION pH</a:t>
              </a:r>
              <a:endParaRPr lang="es-EC" sz="1400" b="1" dirty="0" smtClean="0">
                <a:latin typeface="Times New Roman" pitchFamily="18" charset="0"/>
              </a:endParaRPr>
            </a:p>
          </p:txBody>
        </p:sp>
        <p:sp>
          <p:nvSpPr>
            <p:cNvPr id="21519" name="AutoShape 15"/>
            <p:cNvSpPr>
              <a:spLocks noChangeArrowheads="1"/>
            </p:cNvSpPr>
            <p:nvPr/>
          </p:nvSpPr>
          <p:spPr bwMode="auto">
            <a:xfrm>
              <a:off x="6908046" y="8990"/>
              <a:ext cx="1894401" cy="517"/>
            </a:xfrm>
            <a:prstGeom prst="roundRect">
              <a:avLst>
                <a:gd name="adj" fmla="val 16667"/>
              </a:avLst>
            </a:prstGeom>
            <a:solidFill>
              <a:srgbClr val="F2DBD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400" b="1" dirty="0" smtClean="0">
                  <a:latin typeface="Times New Roman" pitchFamily="18" charset="0"/>
                </a:rPr>
                <a:t>FIN CIANURACION </a:t>
              </a:r>
              <a:endParaRPr lang="es-EC" sz="1400" b="1" dirty="0" smtClean="0">
                <a:latin typeface="Times New Roman" pitchFamily="18" charset="0"/>
              </a:endParaRPr>
            </a:p>
          </p:txBody>
        </p:sp>
        <p:sp>
          <p:nvSpPr>
            <p:cNvPr id="21520" name="AutoShape 16"/>
            <p:cNvSpPr>
              <a:spLocks noChangeArrowheads="1"/>
            </p:cNvSpPr>
            <p:nvPr/>
          </p:nvSpPr>
          <p:spPr bwMode="auto">
            <a:xfrm>
              <a:off x="3925268" y="8753"/>
              <a:ext cx="2568249" cy="947"/>
            </a:xfrm>
            <a:prstGeom prst="roundRect">
              <a:avLst>
                <a:gd name="adj" fmla="val 16667"/>
              </a:avLst>
            </a:prstGeom>
            <a:solidFill>
              <a:srgbClr val="FABF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400" b="1" dirty="0" smtClean="0">
                  <a:latin typeface="Times New Roman" pitchFamily="18" charset="0"/>
                </a:rPr>
                <a:t>AGREGACION CARBON ACTIVADO EN PULPA - CIP</a:t>
              </a:r>
              <a:endParaRPr lang="es-EC" sz="1400" b="1" dirty="0" smtClean="0">
                <a:latin typeface="Times New Roman" pitchFamily="18" charset="0"/>
              </a:endParaRPr>
            </a:p>
          </p:txBody>
        </p:sp>
        <p:sp>
          <p:nvSpPr>
            <p:cNvPr id="21521" name="AutoShape 17"/>
            <p:cNvSpPr>
              <a:spLocks noChangeArrowheads="1"/>
            </p:cNvSpPr>
            <p:nvPr/>
          </p:nvSpPr>
          <p:spPr bwMode="auto">
            <a:xfrm>
              <a:off x="1359562" y="8753"/>
              <a:ext cx="2235987" cy="947"/>
            </a:xfrm>
            <a:prstGeom prst="roundRect">
              <a:avLst>
                <a:gd name="adj" fmla="val 16667"/>
              </a:avLst>
            </a:prstGeom>
            <a:solidFill>
              <a:srgbClr val="DBE5F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400" b="1" dirty="0" smtClean="0">
                  <a:latin typeface="Times New Roman" pitchFamily="18" charset="0"/>
                </a:rPr>
                <a:t>ADSORCION METALES CIANURADOS</a:t>
              </a:r>
              <a:endParaRPr lang="es-EC" sz="1400" b="1" dirty="0" smtClean="0">
                <a:latin typeface="Times New Roman" pitchFamily="18" charset="0"/>
              </a:endParaRPr>
            </a:p>
          </p:txBody>
        </p:sp>
        <p:sp>
          <p:nvSpPr>
            <p:cNvPr id="21522" name="AutoShape 18"/>
            <p:cNvSpPr>
              <a:spLocks noChangeArrowheads="1"/>
            </p:cNvSpPr>
            <p:nvPr/>
          </p:nvSpPr>
          <p:spPr bwMode="auto">
            <a:xfrm>
              <a:off x="1535365" y="10055"/>
              <a:ext cx="1909934" cy="592"/>
            </a:xfrm>
            <a:prstGeom prst="roundRect">
              <a:avLst>
                <a:gd name="adj" fmla="val 16667"/>
              </a:avLst>
            </a:prstGeom>
            <a:solidFill>
              <a:srgbClr val="DBE5F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400" b="1" dirty="0" smtClean="0">
                  <a:latin typeface="Times New Roman" pitchFamily="18" charset="0"/>
                </a:rPr>
                <a:t>FIN ADSORCION </a:t>
              </a:r>
              <a:endParaRPr lang="es-EC" sz="1400" b="1" dirty="0" smtClean="0">
                <a:latin typeface="Times New Roman" pitchFamily="18" charset="0"/>
              </a:endParaRPr>
            </a:p>
          </p:txBody>
        </p:sp>
        <p:sp>
          <p:nvSpPr>
            <p:cNvPr id="21523" name="AutoShape 19"/>
            <p:cNvSpPr>
              <a:spLocks noChangeArrowheads="1"/>
            </p:cNvSpPr>
            <p:nvPr/>
          </p:nvSpPr>
          <p:spPr bwMode="auto">
            <a:xfrm>
              <a:off x="4724561" y="10055"/>
              <a:ext cx="1112908" cy="474"/>
            </a:xfrm>
            <a:prstGeom prst="roundRect">
              <a:avLst>
                <a:gd name="adj" fmla="val 16667"/>
              </a:avLst>
            </a:prstGeom>
            <a:solidFill>
              <a:srgbClr val="FABF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400" b="1" dirty="0" smtClean="0">
                  <a:latin typeface="Times New Roman" pitchFamily="18" charset="0"/>
                </a:rPr>
                <a:t>CRIBADO</a:t>
              </a:r>
              <a:endParaRPr lang="es-EC" sz="1400" b="1" dirty="0" smtClean="0">
                <a:latin typeface="Times New Roman" pitchFamily="18" charset="0"/>
              </a:endParaRPr>
            </a:p>
          </p:txBody>
        </p:sp>
        <p:sp>
          <p:nvSpPr>
            <p:cNvPr id="21524" name="AutoShape 20"/>
            <p:cNvSpPr>
              <a:spLocks noChangeArrowheads="1"/>
            </p:cNvSpPr>
            <p:nvPr/>
          </p:nvSpPr>
          <p:spPr bwMode="auto">
            <a:xfrm>
              <a:off x="1604245" y="11355"/>
              <a:ext cx="3237385" cy="831"/>
            </a:xfrm>
            <a:prstGeom prst="roundRect">
              <a:avLst>
                <a:gd name="adj" fmla="val 16667"/>
              </a:avLst>
            </a:prstGeom>
            <a:solidFill>
              <a:srgbClr val="FABF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TRANSPORTE Y TRATAMIENTOS DE  EFLUENTES</a:t>
              </a:r>
              <a:endPara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525" name="AutoShape 21"/>
            <p:cNvSpPr>
              <a:spLocks noChangeArrowheads="1"/>
            </p:cNvSpPr>
            <p:nvPr/>
          </p:nvSpPr>
          <p:spPr bwMode="auto">
            <a:xfrm>
              <a:off x="5599315" y="11302"/>
              <a:ext cx="3409972" cy="884"/>
            </a:xfrm>
            <a:prstGeom prst="roundRect">
              <a:avLst>
                <a:gd name="adj" fmla="val 16667"/>
              </a:avLst>
            </a:prstGeom>
            <a:solidFill>
              <a:srgbClr val="FABF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400" b="1" dirty="0" smtClean="0">
                  <a:latin typeface="Times New Roman" pitchFamily="18" charset="0"/>
                </a:rPr>
                <a:t>TRANSPORTE Y ALMACENAMIENTO </a:t>
              </a:r>
              <a:r>
                <a:rPr lang="es-ES" sz="1400" b="1" dirty="0" smtClean="0">
                  <a:latin typeface="Times New Roman" pitchFamily="18" charset="0"/>
                </a:rPr>
                <a:t>DE  </a:t>
              </a:r>
              <a:r>
                <a:rPr lang="es-ES" sz="1400" b="1" dirty="0" smtClean="0">
                  <a:latin typeface="Times New Roman" pitchFamily="18" charset="0"/>
                </a:rPr>
                <a:t>RELAVES</a:t>
              </a:r>
              <a:endParaRPr lang="es-EC" sz="1400" b="1" dirty="0" smtClean="0">
                <a:latin typeface="Times New Roman" pitchFamily="18" charset="0"/>
              </a:endParaRPr>
            </a:p>
          </p:txBody>
        </p:sp>
        <p:sp>
          <p:nvSpPr>
            <p:cNvPr id="21526" name="AutoShape 22"/>
            <p:cNvSpPr>
              <a:spLocks noChangeArrowheads="1"/>
            </p:cNvSpPr>
            <p:nvPr/>
          </p:nvSpPr>
          <p:spPr bwMode="auto">
            <a:xfrm>
              <a:off x="6628285" y="10055"/>
              <a:ext cx="2316510" cy="592"/>
            </a:xfrm>
            <a:prstGeom prst="roundRect">
              <a:avLst>
                <a:gd name="adj" fmla="val 16667"/>
              </a:avLst>
            </a:prstGeom>
            <a:solidFill>
              <a:srgbClr val="FABF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latin typeface="Times New Roman" pitchFamily="18" charset="0"/>
                </a:rPr>
                <a:t>ELUSION O DESORCION</a:t>
              </a:r>
              <a:endParaRPr lang="es-EC" sz="1400" b="1" dirty="0" smtClean="0">
                <a:latin typeface="Times New Roman" pitchFamily="18" charset="0"/>
              </a:endParaRPr>
            </a:p>
          </p:txBody>
        </p:sp>
        <p:cxnSp>
          <p:nvCxnSpPr>
            <p:cNvPr id="21527" name="AutoShape 23"/>
            <p:cNvCxnSpPr>
              <a:cxnSpLocks noChangeShapeType="1"/>
            </p:cNvCxnSpPr>
            <p:nvPr/>
          </p:nvCxnSpPr>
          <p:spPr bwMode="auto">
            <a:xfrm rot="5400000">
              <a:off x="2791629" y="-187209"/>
              <a:ext cx="726" cy="379728"/>
            </a:xfrm>
            <a:prstGeom prst="bentConnector3">
              <a:avLst>
                <a:gd name="adj1" fmla="val 824"/>
              </a:avLst>
            </a:prstGeom>
            <a:noFill/>
            <a:ln w="9525">
              <a:solidFill>
                <a:srgbClr val="974706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1528" name="AutoShape 24"/>
            <p:cNvCxnSpPr>
              <a:cxnSpLocks noChangeShapeType="1"/>
            </p:cNvCxnSpPr>
            <p:nvPr/>
          </p:nvCxnSpPr>
          <p:spPr bwMode="auto">
            <a:xfrm>
              <a:off x="3605445" y="3444"/>
              <a:ext cx="340738" cy="0"/>
            </a:xfrm>
            <a:prstGeom prst="straightConnector1">
              <a:avLst/>
            </a:prstGeom>
            <a:noFill/>
            <a:ln w="9525">
              <a:solidFill>
                <a:srgbClr val="974706"/>
              </a:solidFill>
              <a:round/>
              <a:headEnd/>
              <a:tailEnd type="triangle" w="med" len="med"/>
            </a:ln>
          </p:spPr>
        </p:cxnSp>
        <p:cxnSp>
          <p:nvCxnSpPr>
            <p:cNvPr id="21529" name="AutoShape 25"/>
            <p:cNvCxnSpPr>
              <a:cxnSpLocks noChangeShapeType="1"/>
            </p:cNvCxnSpPr>
            <p:nvPr/>
          </p:nvCxnSpPr>
          <p:spPr bwMode="auto">
            <a:xfrm>
              <a:off x="5809622" y="3444"/>
              <a:ext cx="340738" cy="0"/>
            </a:xfrm>
            <a:prstGeom prst="straightConnector1">
              <a:avLst/>
            </a:prstGeom>
            <a:noFill/>
            <a:ln w="9525">
              <a:solidFill>
                <a:srgbClr val="974706"/>
              </a:solidFill>
              <a:round/>
              <a:headEnd/>
              <a:tailEnd type="triangle" w="med" len="med"/>
            </a:ln>
          </p:spPr>
        </p:cxnSp>
        <p:cxnSp>
          <p:nvCxnSpPr>
            <p:cNvPr id="21530" name="AutoShape 26"/>
            <p:cNvCxnSpPr>
              <a:cxnSpLocks noChangeShapeType="1"/>
            </p:cNvCxnSpPr>
            <p:nvPr/>
          </p:nvCxnSpPr>
          <p:spPr bwMode="auto">
            <a:xfrm>
              <a:off x="7271619" y="3819"/>
              <a:ext cx="0" cy="436"/>
            </a:xfrm>
            <a:prstGeom prst="straightConnector1">
              <a:avLst/>
            </a:prstGeom>
            <a:noFill/>
            <a:ln w="9525">
              <a:solidFill>
                <a:srgbClr val="974706"/>
              </a:solidFill>
              <a:round/>
              <a:headEnd/>
              <a:tailEnd type="triangle" w="med" len="med"/>
            </a:ln>
          </p:spPr>
        </p:cxnSp>
        <p:cxnSp>
          <p:nvCxnSpPr>
            <p:cNvPr id="21531" name="AutoShape 27"/>
            <p:cNvCxnSpPr>
              <a:cxnSpLocks noChangeShapeType="1"/>
            </p:cNvCxnSpPr>
            <p:nvPr/>
          </p:nvCxnSpPr>
          <p:spPr bwMode="auto">
            <a:xfrm flipH="1">
              <a:off x="4805930" y="4631"/>
              <a:ext cx="534840" cy="0"/>
            </a:xfrm>
            <a:prstGeom prst="straightConnector1">
              <a:avLst/>
            </a:prstGeom>
            <a:noFill/>
            <a:ln w="9525">
              <a:solidFill>
                <a:srgbClr val="974706"/>
              </a:solidFill>
              <a:round/>
              <a:headEnd/>
              <a:tailEnd type="triangle" w="med" len="med"/>
            </a:ln>
          </p:spPr>
        </p:cxnSp>
        <p:cxnSp>
          <p:nvCxnSpPr>
            <p:cNvPr id="21532" name="AutoShape 28"/>
            <p:cNvCxnSpPr>
              <a:cxnSpLocks noChangeShapeType="1"/>
            </p:cNvCxnSpPr>
            <p:nvPr/>
          </p:nvCxnSpPr>
          <p:spPr bwMode="auto">
            <a:xfrm>
              <a:off x="3464020" y="5083"/>
              <a:ext cx="918183" cy="605"/>
            </a:xfrm>
            <a:prstGeom prst="bentConnector3">
              <a:avLst>
                <a:gd name="adj1" fmla="val -1594"/>
              </a:avLst>
            </a:prstGeom>
            <a:noFill/>
            <a:ln w="9525">
              <a:solidFill>
                <a:srgbClr val="974706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1533" name="AutoShape 29"/>
            <p:cNvCxnSpPr>
              <a:cxnSpLocks noChangeShapeType="1"/>
            </p:cNvCxnSpPr>
            <p:nvPr/>
          </p:nvCxnSpPr>
          <p:spPr bwMode="auto">
            <a:xfrm>
              <a:off x="5243296" y="6135"/>
              <a:ext cx="0" cy="397"/>
            </a:xfrm>
            <a:prstGeom prst="straightConnector1">
              <a:avLst/>
            </a:prstGeom>
            <a:noFill/>
            <a:ln w="9525">
              <a:solidFill>
                <a:srgbClr val="974706"/>
              </a:solidFill>
              <a:round/>
              <a:headEnd/>
              <a:tailEnd type="triangle" w="med" len="med"/>
            </a:ln>
          </p:spPr>
        </p:cxnSp>
        <p:cxnSp>
          <p:nvCxnSpPr>
            <p:cNvPr id="21534" name="AutoShape 30"/>
            <p:cNvCxnSpPr>
              <a:cxnSpLocks noChangeShapeType="1"/>
            </p:cNvCxnSpPr>
            <p:nvPr/>
          </p:nvCxnSpPr>
          <p:spPr bwMode="auto">
            <a:xfrm>
              <a:off x="3641319" y="6866"/>
              <a:ext cx="340738" cy="0"/>
            </a:xfrm>
            <a:prstGeom prst="straightConnector1">
              <a:avLst/>
            </a:prstGeom>
            <a:noFill/>
            <a:ln w="9525">
              <a:solidFill>
                <a:srgbClr val="974706"/>
              </a:solidFill>
              <a:round/>
              <a:headEnd/>
              <a:tailEnd type="triangle" w="med" len="med"/>
            </a:ln>
          </p:spPr>
        </p:cxnSp>
        <p:cxnSp>
          <p:nvCxnSpPr>
            <p:cNvPr id="21535" name="AutoShape 31"/>
            <p:cNvCxnSpPr>
              <a:cxnSpLocks noChangeShapeType="1"/>
            </p:cNvCxnSpPr>
            <p:nvPr/>
          </p:nvCxnSpPr>
          <p:spPr bwMode="auto">
            <a:xfrm flipH="1">
              <a:off x="6483344" y="6866"/>
              <a:ext cx="293272" cy="1"/>
            </a:xfrm>
            <a:prstGeom prst="straightConnector1">
              <a:avLst/>
            </a:prstGeom>
            <a:noFill/>
            <a:ln w="9525">
              <a:solidFill>
                <a:srgbClr val="974706"/>
              </a:solidFill>
              <a:round/>
              <a:headEnd/>
              <a:tailEnd type="triangle" w="med" len="med"/>
            </a:ln>
          </p:spPr>
        </p:cxnSp>
        <p:cxnSp>
          <p:nvCxnSpPr>
            <p:cNvPr id="21536" name="AutoShape 32"/>
            <p:cNvCxnSpPr>
              <a:cxnSpLocks noChangeShapeType="1"/>
            </p:cNvCxnSpPr>
            <p:nvPr/>
          </p:nvCxnSpPr>
          <p:spPr bwMode="auto">
            <a:xfrm>
              <a:off x="5243296" y="7203"/>
              <a:ext cx="0" cy="397"/>
            </a:xfrm>
            <a:prstGeom prst="straightConnector1">
              <a:avLst/>
            </a:prstGeom>
            <a:noFill/>
            <a:ln w="9525">
              <a:solidFill>
                <a:srgbClr val="974706"/>
              </a:solidFill>
              <a:round/>
              <a:headEnd/>
              <a:tailEnd type="triangle" w="med" len="med"/>
            </a:ln>
          </p:spPr>
        </p:cxnSp>
        <p:cxnSp>
          <p:nvCxnSpPr>
            <p:cNvPr id="21537" name="AutoShape 33"/>
            <p:cNvCxnSpPr>
              <a:cxnSpLocks noChangeShapeType="1"/>
            </p:cNvCxnSpPr>
            <p:nvPr/>
          </p:nvCxnSpPr>
          <p:spPr bwMode="auto">
            <a:xfrm>
              <a:off x="6435878" y="8043"/>
              <a:ext cx="340738" cy="0"/>
            </a:xfrm>
            <a:prstGeom prst="straightConnector1">
              <a:avLst/>
            </a:prstGeom>
            <a:noFill/>
            <a:ln w="9525">
              <a:solidFill>
                <a:srgbClr val="974706"/>
              </a:solidFill>
              <a:round/>
              <a:headEnd/>
              <a:tailEnd type="triangle" w="med" len="med"/>
            </a:ln>
          </p:spPr>
        </p:cxnSp>
        <p:cxnSp>
          <p:nvCxnSpPr>
            <p:cNvPr id="21538" name="AutoShape 34"/>
            <p:cNvCxnSpPr>
              <a:cxnSpLocks noChangeShapeType="1"/>
            </p:cNvCxnSpPr>
            <p:nvPr/>
          </p:nvCxnSpPr>
          <p:spPr bwMode="auto">
            <a:xfrm>
              <a:off x="7803493" y="8516"/>
              <a:ext cx="0" cy="397"/>
            </a:xfrm>
            <a:prstGeom prst="straightConnector1">
              <a:avLst/>
            </a:prstGeom>
            <a:noFill/>
            <a:ln w="9525">
              <a:solidFill>
                <a:srgbClr val="974706"/>
              </a:solidFill>
              <a:round/>
              <a:headEnd/>
              <a:tailEnd type="triangle" w="med" len="med"/>
            </a:ln>
          </p:spPr>
        </p:cxnSp>
        <p:cxnSp>
          <p:nvCxnSpPr>
            <p:cNvPr id="21539" name="AutoShape 35"/>
            <p:cNvCxnSpPr>
              <a:cxnSpLocks noChangeShapeType="1"/>
            </p:cNvCxnSpPr>
            <p:nvPr/>
          </p:nvCxnSpPr>
          <p:spPr bwMode="auto">
            <a:xfrm flipH="1">
              <a:off x="6544373" y="9225"/>
              <a:ext cx="293272" cy="1"/>
            </a:xfrm>
            <a:prstGeom prst="straightConnector1">
              <a:avLst/>
            </a:prstGeom>
            <a:noFill/>
            <a:ln w="9525">
              <a:solidFill>
                <a:srgbClr val="974706"/>
              </a:solidFill>
              <a:round/>
              <a:headEnd/>
              <a:tailEnd type="triangle" w="med" len="med"/>
            </a:ln>
          </p:spPr>
        </p:cxnSp>
        <p:cxnSp>
          <p:nvCxnSpPr>
            <p:cNvPr id="21540" name="AutoShape 36"/>
            <p:cNvCxnSpPr>
              <a:cxnSpLocks noChangeShapeType="1"/>
            </p:cNvCxnSpPr>
            <p:nvPr/>
          </p:nvCxnSpPr>
          <p:spPr bwMode="auto">
            <a:xfrm flipH="1">
              <a:off x="3605719" y="9225"/>
              <a:ext cx="293272" cy="1"/>
            </a:xfrm>
            <a:prstGeom prst="straightConnector1">
              <a:avLst/>
            </a:prstGeom>
            <a:noFill/>
            <a:ln w="9525">
              <a:solidFill>
                <a:srgbClr val="974706"/>
              </a:solidFill>
              <a:round/>
              <a:headEnd/>
              <a:tailEnd type="triangle" w="med" len="med"/>
            </a:ln>
          </p:spPr>
        </p:cxnSp>
        <p:cxnSp>
          <p:nvCxnSpPr>
            <p:cNvPr id="21541" name="AutoShape 37"/>
            <p:cNvCxnSpPr>
              <a:cxnSpLocks noChangeShapeType="1"/>
            </p:cNvCxnSpPr>
            <p:nvPr/>
          </p:nvCxnSpPr>
          <p:spPr bwMode="auto">
            <a:xfrm>
              <a:off x="2451280" y="9700"/>
              <a:ext cx="0" cy="397"/>
            </a:xfrm>
            <a:prstGeom prst="straightConnector1">
              <a:avLst/>
            </a:prstGeom>
            <a:noFill/>
            <a:ln w="9525">
              <a:solidFill>
                <a:srgbClr val="974706"/>
              </a:solidFill>
              <a:round/>
              <a:headEnd/>
              <a:tailEnd type="triangle" w="med" len="med"/>
            </a:ln>
          </p:spPr>
        </p:cxnSp>
        <p:cxnSp>
          <p:nvCxnSpPr>
            <p:cNvPr id="21542" name="AutoShape 38"/>
            <p:cNvCxnSpPr>
              <a:cxnSpLocks noChangeShapeType="1"/>
            </p:cNvCxnSpPr>
            <p:nvPr/>
          </p:nvCxnSpPr>
          <p:spPr bwMode="auto">
            <a:xfrm>
              <a:off x="3601780" y="10292"/>
              <a:ext cx="957796" cy="0"/>
            </a:xfrm>
            <a:prstGeom prst="straightConnector1">
              <a:avLst/>
            </a:prstGeom>
            <a:noFill/>
            <a:ln w="9525">
              <a:solidFill>
                <a:srgbClr val="974706"/>
              </a:solidFill>
              <a:round/>
              <a:headEnd/>
              <a:tailEnd type="triangle" w="med" len="med"/>
            </a:ln>
          </p:spPr>
        </p:cxnSp>
        <p:cxnSp>
          <p:nvCxnSpPr>
            <p:cNvPr id="21543" name="AutoShape 39"/>
            <p:cNvCxnSpPr>
              <a:cxnSpLocks noChangeShapeType="1"/>
            </p:cNvCxnSpPr>
            <p:nvPr/>
          </p:nvCxnSpPr>
          <p:spPr bwMode="auto">
            <a:xfrm>
              <a:off x="5890020" y="10410"/>
              <a:ext cx="688257" cy="0"/>
            </a:xfrm>
            <a:prstGeom prst="straightConnector1">
              <a:avLst/>
            </a:prstGeom>
            <a:noFill/>
            <a:ln w="9525">
              <a:solidFill>
                <a:srgbClr val="974706"/>
              </a:solidFill>
              <a:round/>
              <a:headEnd/>
              <a:tailEnd type="triangle" w="med" len="med"/>
            </a:ln>
          </p:spPr>
        </p:cxnSp>
        <p:cxnSp>
          <p:nvCxnSpPr>
            <p:cNvPr id="21545" name="AutoShape 41"/>
            <p:cNvCxnSpPr>
              <a:cxnSpLocks noChangeShapeType="1"/>
            </p:cNvCxnSpPr>
            <p:nvPr/>
          </p:nvCxnSpPr>
          <p:spPr bwMode="auto">
            <a:xfrm rot="10800000" flipV="1">
              <a:off x="4634989" y="10647"/>
              <a:ext cx="482164" cy="592"/>
            </a:xfrm>
            <a:prstGeom prst="straightConnector1">
              <a:avLst/>
            </a:prstGeom>
            <a:noFill/>
            <a:ln w="9525">
              <a:solidFill>
                <a:srgbClr val="974706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50" name="AutoShape 41"/>
          <p:cNvCxnSpPr>
            <a:cxnSpLocks noChangeShapeType="1"/>
          </p:cNvCxnSpPr>
          <p:nvPr/>
        </p:nvCxnSpPr>
        <p:spPr bwMode="auto">
          <a:xfrm>
            <a:off x="4714876" y="5786454"/>
            <a:ext cx="642942" cy="357190"/>
          </a:xfrm>
          <a:prstGeom prst="straightConnector1">
            <a:avLst/>
          </a:prstGeom>
          <a:noFill/>
          <a:ln w="9525">
            <a:solidFill>
              <a:srgbClr val="974706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Otras instalaciones: Lavanderia y Baños.</a:t>
            </a:r>
            <a:endParaRPr lang="es-ES" sz="26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10"/>
            <a:ext cx="7715304" cy="5499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Carteleras Informativas.</a:t>
            </a:r>
            <a:endParaRPr lang="es-ES" sz="26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7" y="714356"/>
            <a:ext cx="4714908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Carteleras Informativas.</a:t>
            </a:r>
            <a:endParaRPr lang="es-ES" sz="26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928672"/>
            <a:ext cx="7643867" cy="5517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Gracias por su atención</a:t>
            </a:r>
            <a:endParaRPr lang="es-EC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28684"/>
          </a:xfrm>
        </p:spPr>
        <p:txBody>
          <a:bodyPr>
            <a:normAutofit/>
          </a:bodyPr>
          <a:lstStyle/>
          <a:p>
            <a:pPr algn="r"/>
            <a:r>
              <a:rPr lang="es-E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Ponce Enriquez – Azuay – Ecuador</a:t>
            </a:r>
          </a:p>
          <a:p>
            <a:pPr algn="r"/>
            <a:r>
              <a:rPr lang="es-E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Octubre  / 2008 </a:t>
            </a:r>
            <a:endParaRPr lang="es-EC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>
              <a:spcBef>
                <a:spcPct val="20000"/>
              </a:spcBef>
            </a:pPr>
            <a:r>
              <a:rPr lang="es-ES" sz="2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Extracción y transporte de roca mineral y estéril (mina</a:t>
            </a:r>
            <a:r>
              <a:rPr lang="es-ES" sz="2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).</a:t>
            </a:r>
            <a:endParaRPr lang="es-EC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785796"/>
            <a:ext cx="4267200" cy="5689600"/>
          </a:xfrm>
          <a:prstGeom prst="rect">
            <a:avLst/>
          </a:prstGeom>
          <a:ln w="1270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>
              <a:spcBef>
                <a:spcPct val="20000"/>
              </a:spcBef>
            </a:pPr>
            <a:r>
              <a:rPr lang="es-ES" sz="2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Extracción y transporte de roca mineral y estéril (mina</a:t>
            </a:r>
            <a:r>
              <a:rPr lang="es-ES" sz="2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).</a:t>
            </a:r>
            <a:endParaRPr lang="es-EC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785794"/>
            <a:ext cx="7715304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Trituración</a:t>
            </a:r>
            <a:r>
              <a:rPr lang="es-ES" sz="2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785795"/>
            <a:ext cx="7929619" cy="5679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9" y="71414"/>
            <a:ext cx="8429684" cy="642942"/>
          </a:xfrm>
        </p:spPr>
        <p:txBody>
          <a:bodyPr>
            <a:normAutofit/>
          </a:bodyPr>
          <a:lstStyle/>
          <a:p>
            <a:pPr marL="354013" lvl="0" indent="-354013" algn="just">
              <a:spcBef>
                <a:spcPct val="20000"/>
              </a:spcBef>
            </a:pPr>
            <a:r>
              <a:rPr lang="es-ES" sz="2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Trituración</a:t>
            </a:r>
            <a:r>
              <a:rPr lang="es-ES" sz="2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F:\fotos2007ch\P10009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4" y="857232"/>
            <a:ext cx="8072495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501</Words>
  <Application>Microsoft Office PowerPoint</Application>
  <PresentationFormat>Presentación en pantalla (4:3)</PresentationFormat>
  <Paragraphs>141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4" baseType="lpstr">
      <vt:lpstr>Tema de Office</vt:lpstr>
      <vt:lpstr>EL BENEFICIO DE MINERALES EN PEQUEÑA MINERIA EN ECUADOR</vt:lpstr>
      <vt:lpstr>INTRODUCCION:</vt:lpstr>
      <vt:lpstr>PROCESO MINERAL:</vt:lpstr>
      <vt:lpstr>DISTRIBUCION DE LOS ASENTAMIENTOS MINEROS</vt:lpstr>
      <vt:lpstr>Diapositiva 5</vt:lpstr>
      <vt:lpstr>Extracción y transporte de roca mineral y estéril (mina).</vt:lpstr>
      <vt:lpstr>Extracción y transporte de roca mineral y estéril (mina).</vt:lpstr>
      <vt:lpstr>Trituración.</vt:lpstr>
      <vt:lpstr>Trituración.</vt:lpstr>
      <vt:lpstr>Molienda.</vt:lpstr>
      <vt:lpstr>Molienda.</vt:lpstr>
      <vt:lpstr>Molienda.</vt:lpstr>
      <vt:lpstr>Concentración Gravimétrica.</vt:lpstr>
      <vt:lpstr>Concentración Gravimétrica.</vt:lpstr>
      <vt:lpstr>Acumulación y transporte de arenas.</vt:lpstr>
      <vt:lpstr>Acumulación y transporte de arenas.</vt:lpstr>
      <vt:lpstr>Acumulación y transporte de arenas.</vt:lpstr>
      <vt:lpstr>Cianuración: Preparación pulpa.</vt:lpstr>
      <vt:lpstr>Cianuración: Preparación pulpa.</vt:lpstr>
      <vt:lpstr>Cianuración: Preparación pulpa.</vt:lpstr>
      <vt:lpstr>Cianuración: Preparación pulpa.</vt:lpstr>
      <vt:lpstr>Cianuración: Preparación pulpa.</vt:lpstr>
      <vt:lpstr>Cianuración: Preparación pulpa.</vt:lpstr>
      <vt:lpstr>Cianuración: Preparación pulpa.</vt:lpstr>
      <vt:lpstr>Cianuración: Titulación.</vt:lpstr>
      <vt:lpstr>Cianuración: Titulación.</vt:lpstr>
      <vt:lpstr> Adsorción (carbón en pulpa).</vt:lpstr>
      <vt:lpstr>Cribado del carbón en pulpa.</vt:lpstr>
      <vt:lpstr>Cribado del carbón en pulpa.</vt:lpstr>
      <vt:lpstr>Cribado del carbón en pulpa.</vt:lpstr>
      <vt:lpstr>Cribado del carbón en pulpa.</vt:lpstr>
      <vt:lpstr>Cribado del carbón en pulpa.</vt:lpstr>
      <vt:lpstr>Elusión o desorción.</vt:lpstr>
      <vt:lpstr>Elusión o desorción.</vt:lpstr>
      <vt:lpstr>Elusión o desorción.</vt:lpstr>
      <vt:lpstr>Elusión o desorción.</vt:lpstr>
      <vt:lpstr>Elusión o desorción.</vt:lpstr>
      <vt:lpstr>Elusión o desorción.</vt:lpstr>
      <vt:lpstr>Elusión o desorción.</vt:lpstr>
      <vt:lpstr>Transporte  y almacenamiento de relaves.</vt:lpstr>
      <vt:lpstr>Transporte y almacenamiento de relaves.</vt:lpstr>
      <vt:lpstr>Tratamiento y transporte de efluentes.</vt:lpstr>
      <vt:lpstr>Otras instalaciones: Oficinas.</vt:lpstr>
      <vt:lpstr>Otras instalaciones: Oficinas.</vt:lpstr>
      <vt:lpstr>Otras instalaciones: Enfermería.</vt:lpstr>
      <vt:lpstr>Otras instalaciones: Bodegas.</vt:lpstr>
      <vt:lpstr>Otras instalaciones: Sala de audio y video.</vt:lpstr>
      <vt:lpstr>Otras instalaciones: Area Deportiva.</vt:lpstr>
      <vt:lpstr>Otras instalaciones: Cocina.</vt:lpstr>
      <vt:lpstr>Otras instalaciones: Lavanderia y Baños.</vt:lpstr>
      <vt:lpstr>Carteleras Informativas.</vt:lpstr>
      <vt:lpstr>Carteleras Informativas.</vt:lpstr>
      <vt:lpstr>Gracias por su atención</vt:lpstr>
    </vt:vector>
  </TitlesOfParts>
  <Company>EDIFRAND@HOTMAIL.COM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PLANTA DE BENEFICIO AURIFERO COMIMACH SA. PONCE ENRIQUEZ – AZUAY - ECUADOR</dc:title>
  <dc:creator>MINA</dc:creator>
  <cp:lastModifiedBy>MINA</cp:lastModifiedBy>
  <cp:revision>98</cp:revision>
  <dcterms:created xsi:type="dcterms:W3CDTF">2008-10-02T02:30:54Z</dcterms:created>
  <dcterms:modified xsi:type="dcterms:W3CDTF">2008-10-03T08:41:03Z</dcterms:modified>
</cp:coreProperties>
</file>